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54" r:id="rId6"/>
    <p:sldMasterId id="2147483651" r:id="rId7"/>
    <p:sldMasterId id="2147483710" r:id="rId8"/>
    <p:sldMasterId id="2147483660" r:id="rId9"/>
    <p:sldMasterId id="2147483665" r:id="rId10"/>
  </p:sldMasterIdLst>
  <p:notesMasterIdLst>
    <p:notesMasterId r:id="rId29"/>
  </p:notesMasterIdLst>
  <p:handoutMasterIdLst>
    <p:handoutMasterId r:id="rId30"/>
  </p:handoutMasterIdLst>
  <p:sldIdLst>
    <p:sldId id="256" r:id="rId11"/>
    <p:sldId id="262" r:id="rId12"/>
    <p:sldId id="293" r:id="rId13"/>
    <p:sldId id="335" r:id="rId14"/>
    <p:sldId id="336" r:id="rId15"/>
    <p:sldId id="263" r:id="rId16"/>
    <p:sldId id="312" r:id="rId17"/>
    <p:sldId id="318" r:id="rId18"/>
    <p:sldId id="264" r:id="rId19"/>
    <p:sldId id="329" r:id="rId20"/>
    <p:sldId id="340" r:id="rId21"/>
    <p:sldId id="347" r:id="rId22"/>
    <p:sldId id="346" r:id="rId23"/>
    <p:sldId id="339" r:id="rId24"/>
    <p:sldId id="343" r:id="rId25"/>
    <p:sldId id="342" r:id="rId26"/>
    <p:sldId id="349" r:id="rId27"/>
    <p:sldId id="34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F2DE00"/>
    <a:srgbClr val="5A5A5A"/>
    <a:srgbClr val="6E6E6E"/>
    <a:srgbClr val="737373"/>
    <a:srgbClr val="D95743"/>
    <a:srgbClr val="CFEAF3"/>
    <a:srgbClr val="74803A"/>
    <a:srgbClr val="83A0B6"/>
    <a:srgbClr val="374A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89093"/>
  </p:normalViewPr>
  <p:slideViewPr>
    <p:cSldViewPr snapToGrid="0" snapToObjects="1">
      <p:cViewPr varScale="1">
        <p:scale>
          <a:sx n="67" d="100"/>
          <a:sy n="67" d="100"/>
        </p:scale>
        <p:origin x="568" y="4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71" d="100"/>
          <a:sy n="71" d="100"/>
        </p:scale>
        <p:origin x="359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A0C9CB-E4C2-6846-9C39-3C6A08413AB1}" type="datetimeFigureOut">
              <a:rPr lang="en-US" smtClean="0"/>
              <a:t>4/4/2019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ED7C79-10AB-5C41-A098-1C53EB453BA3}" type="slidenum">
              <a:rPr lang="en-US" smtClean="0"/>
              <a:t>‹#›</a:t>
            </a:fld>
            <a:endParaRPr lang="en-US"/>
          </a:p>
        </p:txBody>
      </p:sp>
    </p:spTree>
    <p:extLst>
      <p:ext uri="{BB962C8B-B14F-4D97-AF65-F5344CB8AC3E}">
        <p14:creationId xmlns:p14="http://schemas.microsoft.com/office/powerpoint/2010/main" val="1053019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57086-01CA-A448-AA16-7A8B0CFDF4D3}" type="datetimeFigureOut">
              <a:rPr lang="en-US" smtClean="0"/>
              <a:t>4/4/2019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BC3FCF-0E20-8A44-BCCF-05A1A513C56C}" type="slidenum">
              <a:rPr lang="en-US" smtClean="0"/>
              <a:t>‹#›</a:t>
            </a:fld>
            <a:endParaRPr lang="en-US"/>
          </a:p>
        </p:txBody>
      </p:sp>
    </p:spTree>
    <p:extLst>
      <p:ext uri="{BB962C8B-B14F-4D97-AF65-F5344CB8AC3E}">
        <p14:creationId xmlns:p14="http://schemas.microsoft.com/office/powerpoint/2010/main" val="727761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err="1"/>
              <a:t>Poverty</a:t>
            </a:r>
            <a:r>
              <a:rPr lang="es-MX" dirty="0"/>
              <a:t> </a:t>
            </a:r>
            <a:r>
              <a:rPr lang="es-MX" dirty="0" err="1"/>
              <a:t>statitics</a:t>
            </a:r>
            <a:r>
              <a:rPr lang="es-MX" dirty="0"/>
              <a:t>: </a:t>
            </a:r>
            <a:r>
              <a:rPr lang="es-MX" dirty="0" err="1"/>
              <a:t>Updated</a:t>
            </a:r>
            <a:r>
              <a:rPr lang="es-MX" dirty="0"/>
              <a:t>, Per WB data and </a:t>
            </a:r>
            <a:r>
              <a:rPr lang="es-MX" dirty="0" err="1"/>
              <a:t>using</a:t>
            </a:r>
            <a:r>
              <a:rPr lang="es-MX" dirty="0"/>
              <a:t> </a:t>
            </a:r>
            <a:r>
              <a:rPr lang="es-MX" dirty="0" err="1"/>
              <a:t>the</a:t>
            </a:r>
            <a:r>
              <a:rPr lang="es-MX" dirty="0"/>
              <a:t> WB </a:t>
            </a:r>
            <a:r>
              <a:rPr lang="es-MX" dirty="0" err="1"/>
              <a:t>definition</a:t>
            </a:r>
            <a:r>
              <a:rPr lang="es-MX" dirty="0"/>
              <a:t> </a:t>
            </a:r>
            <a:r>
              <a:rPr lang="es-MX" dirty="0" err="1"/>
              <a:t>of</a:t>
            </a:r>
            <a:r>
              <a:rPr lang="es-MX" dirty="0"/>
              <a:t> </a:t>
            </a:r>
            <a:r>
              <a:rPr lang="en-US" sz="1200" b="0" i="0" kern="1200" dirty="0">
                <a:solidFill>
                  <a:schemeClr val="tx1"/>
                </a:solidFill>
                <a:effectLst/>
                <a:latin typeface="+mn-lt"/>
                <a:ea typeface="+mn-ea"/>
                <a:cs typeface="+mn-cs"/>
              </a:rPr>
              <a:t>less than US$4-a-day throughout their lives.  </a:t>
            </a:r>
          </a:p>
          <a:p>
            <a:r>
              <a:rPr lang="en-US" sz="1200" b="0" i="0" kern="1200" dirty="0">
                <a:solidFill>
                  <a:schemeClr val="tx1"/>
                </a:solidFill>
                <a:effectLst/>
                <a:latin typeface="+mn-lt"/>
                <a:ea typeface="+mn-ea"/>
                <a:cs typeface="+mn-cs"/>
              </a:rPr>
              <a:t>Source: </a:t>
            </a:r>
            <a:r>
              <a:rPr lang="en-US" sz="1200" b="0" i="1" kern="1200" dirty="0">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Vakis</a:t>
            </a:r>
            <a:r>
              <a:rPr lang="en-US" sz="1200" b="0" i="1" kern="1200" dirty="0">
                <a:solidFill>
                  <a:schemeClr val="tx1"/>
                </a:solidFill>
                <a:effectLst/>
                <a:latin typeface="+mn-lt"/>
                <a:ea typeface="+mn-ea"/>
                <a:cs typeface="+mn-cs"/>
              </a:rPr>
              <a:t>, Renos; </a:t>
            </a:r>
            <a:r>
              <a:rPr lang="en-US" sz="1200" b="0" i="1" kern="1200" dirty="0" err="1">
                <a:solidFill>
                  <a:schemeClr val="tx1"/>
                </a:solidFill>
                <a:effectLst/>
                <a:latin typeface="+mn-lt"/>
                <a:ea typeface="+mn-ea"/>
                <a:cs typeface="+mn-cs"/>
              </a:rPr>
              <a:t>Rigolini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Jamele</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Lucchetti</a:t>
            </a:r>
            <a:r>
              <a:rPr lang="en-US" sz="1200" b="0" i="1" kern="1200" dirty="0">
                <a:solidFill>
                  <a:schemeClr val="tx1"/>
                </a:solidFill>
                <a:effectLst/>
                <a:latin typeface="+mn-lt"/>
                <a:ea typeface="+mn-ea"/>
                <a:cs typeface="+mn-cs"/>
              </a:rPr>
              <a:t>, Leonardo. 2016. Left Behind : Chronic Poverty in Latin America and the Caribbean. World Bank.  https://openknowledge.worldbank.org/handle/10986/21552 License: CC BY 3.0 IGO.”</a:t>
            </a:r>
          </a:p>
          <a:p>
            <a:endParaRPr lang="en-US" sz="1200" b="0" i="1"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The World Bank classifies poverty as people living on less than $4 per day, vulnerable populations as those living on $4 to $10 a day, middle income as living on $10 to</a:t>
            </a:r>
          </a:p>
          <a:p>
            <a:r>
              <a:rPr lang="en-US" sz="1200" b="0" i="0" u="none" strike="noStrike" kern="1200" baseline="0" dirty="0">
                <a:solidFill>
                  <a:schemeClr val="tx1"/>
                </a:solidFill>
                <a:latin typeface="+mn-lt"/>
                <a:ea typeface="+mn-ea"/>
                <a:cs typeface="+mn-cs"/>
              </a:rPr>
              <a:t>$50 per day, and the rich as living on $50 or more per day.  </a:t>
            </a:r>
            <a:endParaRPr lang="en-US" sz="1200" b="0" i="1" kern="1200" dirty="0">
              <a:solidFill>
                <a:schemeClr val="tx1"/>
              </a:solidFill>
              <a:effectLst/>
              <a:latin typeface="+mn-lt"/>
              <a:ea typeface="+mn-ea"/>
              <a:cs typeface="+mn-cs"/>
            </a:endParaRPr>
          </a:p>
          <a:p>
            <a:r>
              <a:rPr lang="en-US" dirty="0"/>
              <a:t>(2) Source:  Pending</a:t>
            </a:r>
            <a:br>
              <a:rPr lang="en-US" dirty="0"/>
            </a:br>
            <a:r>
              <a:rPr lang="en-US" dirty="0"/>
              <a:t>(3) Source: Pending </a:t>
            </a:r>
          </a:p>
          <a:p>
            <a:r>
              <a:rPr lang="en-US" dirty="0"/>
              <a:t>(3) Source: Igarapé Institute a think and do tank.  Citizen security and Latin America: Facts and Figures. (2018) https://igarape.org.br/wp-content/uploads/2018/04/Citizen-Security-in-Latin-America-Facts-and-Figures.pdf</a:t>
            </a:r>
          </a:p>
          <a:p>
            <a:endParaRPr lang="en-US" dirty="0"/>
          </a:p>
        </p:txBody>
      </p:sp>
      <p:sp>
        <p:nvSpPr>
          <p:cNvPr id="4" name="Slide Number Placeholder 3"/>
          <p:cNvSpPr>
            <a:spLocks noGrp="1"/>
          </p:cNvSpPr>
          <p:nvPr>
            <p:ph type="sldNum" sz="quarter" idx="10"/>
          </p:nvPr>
        </p:nvSpPr>
        <p:spPr/>
        <p:txBody>
          <a:bodyPr/>
          <a:lstStyle/>
          <a:p>
            <a:fld id="{72BC3FCF-0E20-8A44-BCCF-05A1A513C56C}" type="slidenum">
              <a:rPr lang="en-US" smtClean="0"/>
              <a:t>2</a:t>
            </a:fld>
            <a:endParaRPr lang="en-US"/>
          </a:p>
        </p:txBody>
      </p:sp>
    </p:spTree>
    <p:extLst>
      <p:ext uri="{BB962C8B-B14F-4D97-AF65-F5344CB8AC3E}">
        <p14:creationId xmlns:p14="http://schemas.microsoft.com/office/powerpoint/2010/main" val="4000561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constrained public health systems</a:t>
            </a:r>
          </a:p>
        </p:txBody>
      </p:sp>
      <p:sp>
        <p:nvSpPr>
          <p:cNvPr id="4" name="Slide Number Placeholder 3"/>
          <p:cNvSpPr>
            <a:spLocks noGrp="1"/>
          </p:cNvSpPr>
          <p:nvPr>
            <p:ph type="sldNum" sz="quarter" idx="10"/>
          </p:nvPr>
        </p:nvSpPr>
        <p:spPr/>
        <p:txBody>
          <a:bodyPr/>
          <a:lstStyle/>
          <a:p>
            <a:fld id="{72BC3FCF-0E20-8A44-BCCF-05A1A513C56C}" type="slidenum">
              <a:rPr lang="en-US" smtClean="0"/>
              <a:t>3</a:t>
            </a:fld>
            <a:endParaRPr lang="en-US"/>
          </a:p>
        </p:txBody>
      </p:sp>
    </p:spTree>
    <p:extLst>
      <p:ext uri="{BB962C8B-B14F-4D97-AF65-F5344CB8AC3E}">
        <p14:creationId xmlns:p14="http://schemas.microsoft.com/office/powerpoint/2010/main" val="2018190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err="1"/>
              <a:t>Poverty</a:t>
            </a:r>
            <a:r>
              <a:rPr lang="es-MX" dirty="0"/>
              <a:t> </a:t>
            </a:r>
            <a:r>
              <a:rPr lang="es-MX" dirty="0" err="1"/>
              <a:t>statitics</a:t>
            </a:r>
            <a:r>
              <a:rPr lang="es-MX" dirty="0"/>
              <a:t>: </a:t>
            </a:r>
            <a:r>
              <a:rPr lang="es-MX" dirty="0" err="1"/>
              <a:t>Updated</a:t>
            </a:r>
            <a:r>
              <a:rPr lang="es-MX" dirty="0"/>
              <a:t>, Per WB data and </a:t>
            </a:r>
            <a:r>
              <a:rPr lang="es-MX" dirty="0" err="1"/>
              <a:t>using</a:t>
            </a:r>
            <a:r>
              <a:rPr lang="es-MX" dirty="0"/>
              <a:t> </a:t>
            </a:r>
            <a:r>
              <a:rPr lang="es-MX" dirty="0" err="1"/>
              <a:t>the</a:t>
            </a:r>
            <a:r>
              <a:rPr lang="es-MX" dirty="0"/>
              <a:t> WB </a:t>
            </a:r>
            <a:r>
              <a:rPr lang="es-MX" dirty="0" err="1"/>
              <a:t>definition</a:t>
            </a:r>
            <a:r>
              <a:rPr lang="es-MX" dirty="0"/>
              <a:t> </a:t>
            </a:r>
            <a:r>
              <a:rPr lang="es-MX" dirty="0" err="1"/>
              <a:t>of</a:t>
            </a:r>
            <a:r>
              <a:rPr lang="es-MX" dirty="0"/>
              <a:t> </a:t>
            </a:r>
            <a:r>
              <a:rPr lang="en-US" sz="1200" b="0" i="0" kern="1200" dirty="0">
                <a:solidFill>
                  <a:schemeClr val="tx1"/>
                </a:solidFill>
                <a:effectLst/>
                <a:latin typeface="+mn-lt"/>
                <a:ea typeface="+mn-ea"/>
                <a:cs typeface="+mn-cs"/>
              </a:rPr>
              <a:t>less than US$4-a-day throughout their lives.  </a:t>
            </a:r>
          </a:p>
          <a:p>
            <a:r>
              <a:rPr lang="en-US" sz="1200" b="0" i="0" kern="1200" dirty="0">
                <a:solidFill>
                  <a:schemeClr val="tx1"/>
                </a:solidFill>
                <a:effectLst/>
                <a:latin typeface="+mn-lt"/>
                <a:ea typeface="+mn-ea"/>
                <a:cs typeface="+mn-cs"/>
              </a:rPr>
              <a:t>Source: </a:t>
            </a:r>
            <a:r>
              <a:rPr lang="en-US" sz="1200" b="0" i="1" kern="1200" dirty="0">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Vakis</a:t>
            </a:r>
            <a:r>
              <a:rPr lang="en-US" sz="1200" b="0" i="1" kern="1200" dirty="0">
                <a:solidFill>
                  <a:schemeClr val="tx1"/>
                </a:solidFill>
                <a:effectLst/>
                <a:latin typeface="+mn-lt"/>
                <a:ea typeface="+mn-ea"/>
                <a:cs typeface="+mn-cs"/>
              </a:rPr>
              <a:t>, Renos; </a:t>
            </a:r>
            <a:r>
              <a:rPr lang="en-US" sz="1200" b="0" i="1" kern="1200" dirty="0" err="1">
                <a:solidFill>
                  <a:schemeClr val="tx1"/>
                </a:solidFill>
                <a:effectLst/>
                <a:latin typeface="+mn-lt"/>
                <a:ea typeface="+mn-ea"/>
                <a:cs typeface="+mn-cs"/>
              </a:rPr>
              <a:t>Rigolini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Jamele</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Lucchetti</a:t>
            </a:r>
            <a:r>
              <a:rPr lang="en-US" sz="1200" b="0" i="1" kern="1200" dirty="0">
                <a:solidFill>
                  <a:schemeClr val="tx1"/>
                </a:solidFill>
                <a:effectLst/>
                <a:latin typeface="+mn-lt"/>
                <a:ea typeface="+mn-ea"/>
                <a:cs typeface="+mn-cs"/>
              </a:rPr>
              <a:t>, Leonardo. 2016. Left Behind : Chronic Poverty in Latin America and the Caribbean. World Bank.  https://openknowledge.worldbank.org/handle/10986/21552 License: CC BY 3.0 IGO.”</a:t>
            </a:r>
          </a:p>
          <a:p>
            <a:endParaRPr lang="en-US" sz="1200" b="0" i="1"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The World Bank classifies poverty as people living on less than $4 per day, vulnerable populations as those living on $4 to $10 a day, middle income as living on $10 to</a:t>
            </a:r>
          </a:p>
          <a:p>
            <a:r>
              <a:rPr lang="en-US" sz="1200" b="0" i="0" u="none" strike="noStrike" kern="1200" baseline="0" dirty="0">
                <a:solidFill>
                  <a:schemeClr val="tx1"/>
                </a:solidFill>
                <a:latin typeface="+mn-lt"/>
                <a:ea typeface="+mn-ea"/>
                <a:cs typeface="+mn-cs"/>
              </a:rPr>
              <a:t>$50 per day, and the rich as living on $50 or more per day.  </a:t>
            </a:r>
            <a:endParaRPr lang="en-US" sz="1200" b="0" i="1" kern="1200" dirty="0">
              <a:solidFill>
                <a:schemeClr val="tx1"/>
              </a:solidFill>
              <a:effectLst/>
              <a:latin typeface="+mn-lt"/>
              <a:ea typeface="+mn-ea"/>
              <a:cs typeface="+mn-cs"/>
            </a:endParaRPr>
          </a:p>
          <a:p>
            <a:r>
              <a:rPr lang="en-US" dirty="0"/>
              <a:t>(2) Source:  Pending</a:t>
            </a:r>
            <a:br>
              <a:rPr lang="en-US" dirty="0"/>
            </a:br>
            <a:r>
              <a:rPr lang="en-US" dirty="0"/>
              <a:t>(3) Source: Pending </a:t>
            </a:r>
          </a:p>
          <a:p>
            <a:r>
              <a:rPr lang="en-US" dirty="0"/>
              <a:t>(3) Source: Igarapé Institute a think and do tank.  Citizen security and Latin America: Facts and Figures. (2018) https://igarape.org.br/wp-content/uploads/2018/04/Citizen-Security-in-Latin-America-Facts-and-Figures.pdf</a:t>
            </a:r>
          </a:p>
          <a:p>
            <a:endParaRPr lang="en-US" dirty="0"/>
          </a:p>
        </p:txBody>
      </p:sp>
      <p:sp>
        <p:nvSpPr>
          <p:cNvPr id="4" name="Slide Number Placeholder 3"/>
          <p:cNvSpPr>
            <a:spLocks noGrp="1"/>
          </p:cNvSpPr>
          <p:nvPr>
            <p:ph type="sldNum" sz="quarter" idx="10"/>
          </p:nvPr>
        </p:nvSpPr>
        <p:spPr/>
        <p:txBody>
          <a:bodyPr/>
          <a:lstStyle/>
          <a:p>
            <a:fld id="{72BC3FCF-0E20-8A44-BCCF-05A1A513C56C}" type="slidenum">
              <a:rPr lang="en-US" smtClean="0"/>
              <a:t>11</a:t>
            </a:fld>
            <a:endParaRPr lang="en-US"/>
          </a:p>
        </p:txBody>
      </p:sp>
    </p:spTree>
    <p:extLst>
      <p:ext uri="{BB962C8B-B14F-4D97-AF65-F5344CB8AC3E}">
        <p14:creationId xmlns:p14="http://schemas.microsoft.com/office/powerpoint/2010/main" val="1024409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gif"/><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gif"/><Relationship Id="rId2" Type="http://schemas.openxmlformats.org/officeDocument/2006/relationships/image" Target="../media/image53.jpeg"/><Relationship Id="rId1" Type="http://schemas.openxmlformats.org/officeDocument/2006/relationships/slideMaster" Target="../slideMasters/slideMaster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8.png"/><Relationship Id="rId2" Type="http://schemas.openxmlformats.org/officeDocument/2006/relationships/image" Target="../media/image56.jpeg"/><Relationship Id="rId1" Type="http://schemas.openxmlformats.org/officeDocument/2006/relationships/slideMaster" Target="../slideMasters/slideMaster6.xml"/><Relationship Id="rId6" Type="http://schemas.openxmlformats.org/officeDocument/2006/relationships/image" Target="../media/image57.gif"/><Relationship Id="rId5" Type="http://schemas.openxmlformats.org/officeDocument/2006/relationships/image" Target="../media/image51.png"/><Relationship Id="rId4" Type="http://schemas.openxmlformats.org/officeDocument/2006/relationships/image" Target="../media/image5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DF">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91406" y="0"/>
            <a:ext cx="10287000"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8718550" cy="6858000"/>
          </a:xfrm>
          <a:prstGeom prst="rect">
            <a:avLst/>
          </a:prstGeom>
        </p:spPr>
      </p:pic>
      <p:sp>
        <p:nvSpPr>
          <p:cNvPr id="5" name="Oval 4"/>
          <p:cNvSpPr/>
          <p:nvPr userDrawn="1"/>
        </p:nvSpPr>
        <p:spPr>
          <a:xfrm>
            <a:off x="-3958963" y="5137484"/>
            <a:ext cx="9185032" cy="3586806"/>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0"/>
          <p:cNvSpPr>
            <a:spLocks noGrp="1"/>
          </p:cNvSpPr>
          <p:nvPr>
            <p:ph idx="1"/>
          </p:nvPr>
        </p:nvSpPr>
        <p:spPr>
          <a:xfrm>
            <a:off x="633553" y="3313043"/>
            <a:ext cx="6372365" cy="1962794"/>
          </a:xfrm>
          <a:prstGeom prst="rect">
            <a:avLst/>
          </a:prstGeom>
        </p:spPr>
        <p:txBody>
          <a:bodyPr vert="horz" lIns="91440" tIns="45720" rIns="91440" bIns="45720" rtlCol="0">
            <a:normAutofit/>
          </a:bodyPr>
          <a:lstStyle>
            <a:lvl1pPr marL="0" indent="0">
              <a:lnSpc>
                <a:spcPct val="100000"/>
              </a:lnSpc>
              <a:defRPr b="0">
                <a:latin typeface="Tahoma" panose="020B0604030504040204" pitchFamily="34" charset="0"/>
                <a:ea typeface="Tahoma" panose="020B0604030504040204" pitchFamily="34" charset="0"/>
                <a:cs typeface="Tahoma" panose="020B0604030504040204" pitchFamily="34" charset="0"/>
              </a:defRPr>
            </a:lvl1pPr>
            <a:lvl2pPr marL="0" indent="0">
              <a:lnSpc>
                <a:spcPct val="100000"/>
              </a:lnSpc>
              <a:defRPr>
                <a:latin typeface="Tahoma" panose="020B0604030504040204" pitchFamily="34" charset="0"/>
                <a:ea typeface="Tahoma" panose="020B0604030504040204" pitchFamily="34" charset="0"/>
                <a:cs typeface="Tahoma" panose="020B0604030504040204" pitchFamily="34" charset="0"/>
              </a:defRPr>
            </a:lvl2pPr>
          </a:lstStyle>
          <a:p>
            <a:pPr lvl="0"/>
            <a:r>
              <a:rPr lang="en-US" dirty="0"/>
              <a:t>Click to edit Master text styles</a:t>
            </a:r>
          </a:p>
          <a:p>
            <a:pPr lvl="1"/>
            <a:r>
              <a:rPr lang="en-US" dirty="0"/>
              <a:t>Second level</a:t>
            </a: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3553" y="5675569"/>
            <a:ext cx="2124300" cy="663016"/>
          </a:xfrm>
          <a:prstGeom prst="rect">
            <a:avLst/>
          </a:prstGeom>
        </p:spPr>
      </p:pic>
      <p:sp>
        <p:nvSpPr>
          <p:cNvPr id="4" name="Title 3"/>
          <p:cNvSpPr>
            <a:spLocks noGrp="1"/>
          </p:cNvSpPr>
          <p:nvPr>
            <p:ph type="title"/>
          </p:nvPr>
        </p:nvSpPr>
        <p:spPr>
          <a:xfrm>
            <a:off x="633553" y="1118035"/>
            <a:ext cx="6946690" cy="2049234"/>
          </a:xfrm>
        </p:spPr>
        <p:txBody>
          <a:bodyPr/>
          <a:lstStyle>
            <a:lvl1pPr>
              <a:defRPr b="0">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51317586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9"/>
          <p:cNvSpPr>
            <a:spLocks noGrp="1"/>
          </p:cNvSpPr>
          <p:nvPr>
            <p:ph type="title" hasCustomPrompt="1"/>
          </p:nvPr>
        </p:nvSpPr>
        <p:spPr>
          <a:xfrm>
            <a:off x="838200" y="541867"/>
            <a:ext cx="10515600" cy="1148821"/>
          </a:xfrm>
          <a:prstGeom prst="rect">
            <a:avLst/>
          </a:prstGeom>
        </p:spPr>
        <p:txBody>
          <a:bodyPr vert="horz" lIns="91440" tIns="45720" rIns="91440" bIns="45720" rtlCol="0" anchor="t" anchorCtr="0">
            <a:normAutofit/>
          </a:bodyPr>
          <a:lstStyle>
            <a:lvl1pPr algn="ctr">
              <a:defRPr/>
            </a:lvl1pPr>
          </a:lstStyle>
          <a:p>
            <a:r>
              <a:rPr lang="en-US" dirty="0"/>
              <a:t>Click to edit title</a:t>
            </a:r>
          </a:p>
        </p:txBody>
      </p:sp>
      <p:sp>
        <p:nvSpPr>
          <p:cNvPr id="8" name="Text Placeholder 20"/>
          <p:cNvSpPr>
            <a:spLocks noGrp="1"/>
          </p:cNvSpPr>
          <p:nvPr>
            <p:ph idx="1" hasCustomPrompt="1"/>
          </p:nvPr>
        </p:nvSpPr>
        <p:spPr>
          <a:xfrm>
            <a:off x="838199" y="1825625"/>
            <a:ext cx="4992757" cy="877818"/>
          </a:xfrm>
          <a:prstGeom prst="rect">
            <a:avLst/>
          </a:prstGeom>
        </p:spPr>
        <p:txBody>
          <a:bodyPr vert="horz" lIns="91440" tIns="45720" rIns="91440" bIns="45720" rtlCol="0">
            <a:normAutofit/>
          </a:bodyPr>
          <a:lstStyle>
            <a:lvl1pPr marL="0" indent="0" algn="ctr">
              <a:buFont typeface="Arial" charset="0"/>
              <a:buNone/>
              <a:defRPr sz="2800" b="1"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Font typeface="Arial" charset="0"/>
              <a:buNone/>
              <a:defRPr sz="2800" b="0" i="0">
                <a:solidFill>
                  <a:schemeClr val="tx1">
                    <a:lumMod val="75000"/>
                    <a:lumOff val="25000"/>
                  </a:schemeClr>
                </a:solidFill>
                <a:latin typeface="Museo Slab 300" charset="0"/>
                <a:ea typeface="Museo Slab 300" charset="0"/>
                <a:cs typeface="Museo Slab 300" charset="0"/>
              </a:defRPr>
            </a:lvl2pPr>
            <a:lvl3pPr marL="914400" indent="0">
              <a:buFont typeface="Arial" charset="0"/>
              <a:buNone/>
              <a:defRPr sz="2000" b="0" i="0">
                <a:solidFill>
                  <a:schemeClr val="tx1">
                    <a:lumMod val="75000"/>
                    <a:lumOff val="25000"/>
                  </a:schemeClr>
                </a:solidFill>
                <a:latin typeface="Museo Slab 300" charset="0"/>
                <a:ea typeface="Museo Slab 300" charset="0"/>
                <a:cs typeface="Museo Slab 300" charset="0"/>
              </a:defRPr>
            </a:lvl3pPr>
          </a:lstStyle>
          <a:p>
            <a:pPr lvl="0"/>
            <a:r>
              <a:rPr lang="en-US" dirty="0"/>
              <a:t>Click to edit column 1</a:t>
            </a:r>
          </a:p>
        </p:txBody>
      </p:sp>
      <p:sp>
        <p:nvSpPr>
          <p:cNvPr id="4" name="Text Placeholder 20"/>
          <p:cNvSpPr>
            <a:spLocks noGrp="1"/>
          </p:cNvSpPr>
          <p:nvPr>
            <p:ph idx="10" hasCustomPrompt="1"/>
          </p:nvPr>
        </p:nvSpPr>
        <p:spPr>
          <a:xfrm>
            <a:off x="838199" y="2819538"/>
            <a:ext cx="4992757" cy="3581262"/>
          </a:xfrm>
          <a:prstGeom prst="rect">
            <a:avLst/>
          </a:prstGeom>
        </p:spPr>
        <p:txBody>
          <a:bodyPr vert="horz" lIns="91440" tIns="45720" rIns="91440" bIns="45720" rtlCol="0">
            <a:normAutofit/>
          </a:bodyPr>
          <a:lstStyle>
            <a:lvl1pPr marL="0" indent="0">
              <a:buFont typeface="Arial" charset="0"/>
              <a:buNone/>
              <a:defRPr sz="26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Font typeface="Arial" charset="0"/>
              <a:buNone/>
              <a:defRPr sz="22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914400" indent="0">
              <a:buFont typeface="Arial" charset="0"/>
              <a:buNone/>
              <a:defRPr sz="20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stStyle>
          <a:p>
            <a:pPr lvl="0"/>
            <a:r>
              <a:rPr lang="en-US" dirty="0"/>
              <a:t>Click to edit column 1 text</a:t>
            </a:r>
          </a:p>
          <a:p>
            <a:pPr lvl="1"/>
            <a:r>
              <a:rPr lang="en-US" dirty="0"/>
              <a:t>Second level</a:t>
            </a:r>
          </a:p>
          <a:p>
            <a:pPr lvl="2"/>
            <a:r>
              <a:rPr lang="en-US" dirty="0"/>
              <a:t>Third level</a:t>
            </a:r>
          </a:p>
        </p:txBody>
      </p:sp>
      <p:sp>
        <p:nvSpPr>
          <p:cNvPr id="5" name="Text Placeholder 20"/>
          <p:cNvSpPr>
            <a:spLocks noGrp="1"/>
          </p:cNvSpPr>
          <p:nvPr>
            <p:ph idx="11" hasCustomPrompt="1"/>
          </p:nvPr>
        </p:nvSpPr>
        <p:spPr>
          <a:xfrm>
            <a:off x="6308035" y="1825625"/>
            <a:ext cx="5045765" cy="877818"/>
          </a:xfrm>
          <a:prstGeom prst="rect">
            <a:avLst/>
          </a:prstGeom>
        </p:spPr>
        <p:txBody>
          <a:bodyPr vert="horz" lIns="91440" tIns="45720" rIns="91440" bIns="45720" rtlCol="0">
            <a:normAutofit/>
          </a:bodyPr>
          <a:lstStyle>
            <a:lvl1pPr marL="0" indent="0" algn="ctr">
              <a:buFont typeface="Arial" charset="0"/>
              <a:buNone/>
              <a:defRPr sz="2800" b="1"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Font typeface="Arial" charset="0"/>
              <a:buNone/>
              <a:defRPr sz="2800" b="0" i="0">
                <a:solidFill>
                  <a:schemeClr val="tx1">
                    <a:lumMod val="75000"/>
                    <a:lumOff val="25000"/>
                  </a:schemeClr>
                </a:solidFill>
                <a:latin typeface="Museo Slab 300" charset="0"/>
                <a:ea typeface="Museo Slab 300" charset="0"/>
                <a:cs typeface="Museo Slab 300" charset="0"/>
              </a:defRPr>
            </a:lvl2pPr>
            <a:lvl3pPr marL="914400" indent="0">
              <a:buFont typeface="Arial" charset="0"/>
              <a:buNone/>
              <a:defRPr sz="2000" b="0" i="0">
                <a:solidFill>
                  <a:schemeClr val="tx1">
                    <a:lumMod val="75000"/>
                    <a:lumOff val="25000"/>
                  </a:schemeClr>
                </a:solidFill>
                <a:latin typeface="Museo Slab 300" charset="0"/>
                <a:ea typeface="Museo Slab 300" charset="0"/>
                <a:cs typeface="Museo Slab 300" charset="0"/>
              </a:defRPr>
            </a:lvl3pPr>
          </a:lstStyle>
          <a:p>
            <a:pPr lvl="0"/>
            <a:r>
              <a:rPr lang="en-US" dirty="0"/>
              <a:t>Click to edit column 2</a:t>
            </a:r>
          </a:p>
        </p:txBody>
      </p:sp>
      <p:sp>
        <p:nvSpPr>
          <p:cNvPr id="10" name="Text Placeholder 20"/>
          <p:cNvSpPr>
            <a:spLocks noGrp="1"/>
          </p:cNvSpPr>
          <p:nvPr>
            <p:ph idx="12" hasCustomPrompt="1"/>
          </p:nvPr>
        </p:nvSpPr>
        <p:spPr>
          <a:xfrm>
            <a:off x="6308035" y="2819538"/>
            <a:ext cx="4992757" cy="3581262"/>
          </a:xfrm>
          <a:prstGeom prst="rect">
            <a:avLst/>
          </a:prstGeom>
        </p:spPr>
        <p:txBody>
          <a:bodyPr vert="horz" lIns="91440" tIns="45720" rIns="91440" bIns="45720" rtlCol="0">
            <a:normAutofit/>
          </a:bodyPr>
          <a:lstStyle>
            <a:lvl1pPr marL="0" indent="0">
              <a:buFont typeface="Arial" charset="0"/>
              <a:buNone/>
              <a:defRPr sz="26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Font typeface="Arial" charset="0"/>
              <a:buNone/>
              <a:defRPr sz="22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914400" indent="0">
              <a:buFont typeface="Arial" charset="0"/>
              <a:buNone/>
              <a:defRPr sz="20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stStyle>
          <a:p>
            <a:pPr lvl="0"/>
            <a:r>
              <a:rPr lang="en-US" dirty="0"/>
              <a:t>Click to edit column 2 text</a:t>
            </a:r>
          </a:p>
          <a:p>
            <a:pPr lvl="1"/>
            <a:r>
              <a:rPr lang="en-US" dirty="0"/>
              <a:t>Second level</a:t>
            </a:r>
          </a:p>
          <a:p>
            <a:pPr lvl="2"/>
            <a:r>
              <a:rPr lang="en-US" dirty="0"/>
              <a:t>Third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Your Own Pic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9"/>
          <p:cNvSpPr>
            <a:spLocks noGrp="1"/>
          </p:cNvSpPr>
          <p:nvPr>
            <p:ph type="title" hasCustomPrompt="1"/>
          </p:nvPr>
        </p:nvSpPr>
        <p:spPr>
          <a:xfrm>
            <a:off x="838200" y="535605"/>
            <a:ext cx="6382871" cy="1155083"/>
          </a:xfrm>
          <a:prstGeom prst="rect">
            <a:avLst/>
          </a:prstGeom>
        </p:spPr>
        <p:txBody>
          <a:bodyPr vert="horz" lIns="91440" tIns="45720" rIns="91440" bIns="45720" rtlCol="0" anchor="t" anchorCtr="0">
            <a:normAutofit/>
          </a:bodyPr>
          <a:lstStyle/>
          <a:p>
            <a:r>
              <a:rPr lang="en-US" dirty="0"/>
              <a:t>Click to edit title</a:t>
            </a:r>
          </a:p>
        </p:txBody>
      </p:sp>
      <p:sp>
        <p:nvSpPr>
          <p:cNvPr id="8" name="Text Placeholder 20"/>
          <p:cNvSpPr>
            <a:spLocks noGrp="1"/>
          </p:cNvSpPr>
          <p:nvPr>
            <p:ph idx="1" hasCustomPrompt="1"/>
          </p:nvPr>
        </p:nvSpPr>
        <p:spPr>
          <a:xfrm>
            <a:off x="838200" y="1801906"/>
            <a:ext cx="6382871" cy="4518212"/>
          </a:xfrm>
          <a:prstGeom prst="rect">
            <a:avLst/>
          </a:prstGeom>
        </p:spPr>
        <p:txBody>
          <a:bodyPr vert="horz" lIns="91440" tIns="45720" rIns="91440" bIns="45720" rtlCol="0">
            <a:normAutofit/>
          </a:bodyPr>
          <a:lstStyle>
            <a:lvl1pPr marL="0" indent="0">
              <a:buNone/>
              <a:defRPr>
                <a:solidFill>
                  <a:schemeClr val="tx1">
                    <a:lumMod val="75000"/>
                    <a:lumOff val="25000"/>
                  </a:schemeClr>
                </a:solidFill>
              </a:defRPr>
            </a:lvl1pPr>
            <a:lvl2pPr marL="457200" indent="0">
              <a:buNone/>
              <a:defRPr>
                <a:solidFill>
                  <a:schemeClr val="tx1">
                    <a:lumMod val="75000"/>
                    <a:lumOff val="25000"/>
                  </a:schemeClr>
                </a:solidFill>
              </a:defRPr>
            </a:lvl2pPr>
            <a:lvl3pPr marL="914400" indent="0">
              <a:buNone/>
              <a:defRPr>
                <a:solidFill>
                  <a:schemeClr val="tx1">
                    <a:lumMod val="75000"/>
                    <a:lumOff val="25000"/>
                  </a:schemeClr>
                </a:solidFill>
              </a:defRPr>
            </a:lvl3pPr>
          </a:lstStyle>
          <a:p>
            <a:pPr lvl="0"/>
            <a:r>
              <a:rPr lang="en-US" dirty="0"/>
              <a:t>Click to edit Master subtitle</a:t>
            </a:r>
          </a:p>
          <a:p>
            <a:pPr lvl="1"/>
            <a:r>
              <a:rPr lang="en-US" dirty="0"/>
              <a:t>Second level</a:t>
            </a:r>
          </a:p>
          <a:p>
            <a:pPr lvl="2"/>
            <a:r>
              <a:rPr lang="en-US" dirty="0"/>
              <a:t>Third level</a:t>
            </a:r>
          </a:p>
        </p:txBody>
      </p:sp>
      <p:sp>
        <p:nvSpPr>
          <p:cNvPr id="3" name="Picture Placeholder 2"/>
          <p:cNvSpPr>
            <a:spLocks noGrp="1"/>
          </p:cNvSpPr>
          <p:nvPr>
            <p:ph type="pic" sz="quarter" idx="10"/>
          </p:nvPr>
        </p:nvSpPr>
        <p:spPr>
          <a:xfrm>
            <a:off x="7732059" y="0"/>
            <a:ext cx="4459941" cy="6858000"/>
          </a:xfrm>
        </p:spPr>
        <p:txBody>
          <a:bodyPr/>
          <a:lstStyle/>
          <a:p>
            <a:endParaRPr lang="en-US"/>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our Own Pic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9"/>
          <p:cNvSpPr>
            <a:spLocks noGrp="1"/>
          </p:cNvSpPr>
          <p:nvPr>
            <p:ph type="title" hasCustomPrompt="1"/>
          </p:nvPr>
        </p:nvSpPr>
        <p:spPr>
          <a:xfrm>
            <a:off x="838201" y="535605"/>
            <a:ext cx="10585266" cy="1155083"/>
          </a:xfrm>
          <a:prstGeom prst="rect">
            <a:avLst/>
          </a:prstGeom>
        </p:spPr>
        <p:txBody>
          <a:bodyPr vert="horz" lIns="91440" tIns="45720" rIns="91440" bIns="45720" rtlCol="0" anchor="t" anchorCtr="0">
            <a:normAutofit/>
          </a:bodyPr>
          <a:lstStyle/>
          <a:p>
            <a:r>
              <a:rPr lang="en-US" dirty="0"/>
              <a:t>Click to edit title</a:t>
            </a:r>
          </a:p>
        </p:txBody>
      </p:sp>
      <p:sp>
        <p:nvSpPr>
          <p:cNvPr id="8" name="Text Placeholder 20"/>
          <p:cNvSpPr>
            <a:spLocks noGrp="1"/>
          </p:cNvSpPr>
          <p:nvPr>
            <p:ph idx="1" hasCustomPrompt="1"/>
          </p:nvPr>
        </p:nvSpPr>
        <p:spPr>
          <a:xfrm>
            <a:off x="838201" y="1801906"/>
            <a:ext cx="5562600" cy="4518212"/>
          </a:xfrm>
          <a:prstGeom prst="rect">
            <a:avLst/>
          </a:prstGeom>
        </p:spPr>
        <p:txBody>
          <a:bodyPr vert="horz" lIns="91440" tIns="45720" rIns="91440" bIns="45720" rtlCol="0">
            <a:normAutofit/>
          </a:bodyPr>
          <a:lstStyle>
            <a:lvl1pPr marL="0" indent="0">
              <a:buNone/>
              <a:defRPr>
                <a:solidFill>
                  <a:schemeClr val="tx1">
                    <a:lumMod val="75000"/>
                    <a:lumOff val="25000"/>
                  </a:schemeClr>
                </a:solidFill>
              </a:defRPr>
            </a:lvl1pPr>
            <a:lvl2pPr marL="457200" indent="0">
              <a:buNone/>
              <a:defRPr>
                <a:solidFill>
                  <a:schemeClr val="tx1">
                    <a:lumMod val="75000"/>
                    <a:lumOff val="25000"/>
                  </a:schemeClr>
                </a:solidFill>
              </a:defRPr>
            </a:lvl2pPr>
            <a:lvl3pPr marL="914400" indent="0">
              <a:buNone/>
              <a:defRPr>
                <a:solidFill>
                  <a:schemeClr val="tx1">
                    <a:lumMod val="75000"/>
                    <a:lumOff val="25000"/>
                  </a:schemeClr>
                </a:solidFill>
              </a:defRPr>
            </a:lvl3pPr>
          </a:lstStyle>
          <a:p>
            <a:pPr lvl="0"/>
            <a:r>
              <a:rPr lang="en-US" dirty="0"/>
              <a:t>Click to edit Master subtitle</a:t>
            </a:r>
          </a:p>
          <a:p>
            <a:pPr lvl="1"/>
            <a:r>
              <a:rPr lang="en-US" dirty="0"/>
              <a:t>Second level</a:t>
            </a:r>
          </a:p>
          <a:p>
            <a:pPr lvl="2"/>
            <a:r>
              <a:rPr lang="en-US" dirty="0"/>
              <a:t>Third level</a:t>
            </a:r>
          </a:p>
        </p:txBody>
      </p:sp>
      <p:sp>
        <p:nvSpPr>
          <p:cNvPr id="3" name="Picture Placeholder 2"/>
          <p:cNvSpPr>
            <a:spLocks noGrp="1"/>
          </p:cNvSpPr>
          <p:nvPr>
            <p:ph type="pic" sz="quarter" idx="10"/>
          </p:nvPr>
        </p:nvSpPr>
        <p:spPr>
          <a:xfrm>
            <a:off x="6656295" y="1801906"/>
            <a:ext cx="4767171" cy="4518212"/>
          </a:xfrm>
        </p:spPr>
        <p:txBody>
          <a:bodyPr/>
          <a:lstStyle/>
          <a:p>
            <a:endParaRPr lang="en-US"/>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Right">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02625" y="0"/>
            <a:ext cx="4572000" cy="685800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213850" cy="6858000"/>
          </a:xfrm>
          <a:prstGeom prst="rect">
            <a:avLst/>
          </a:prstGeom>
        </p:spPr>
      </p:pic>
      <p:sp>
        <p:nvSpPr>
          <p:cNvPr id="8" name="Text Placeholder 20"/>
          <p:cNvSpPr>
            <a:spLocks noGrp="1"/>
          </p:cNvSpPr>
          <p:nvPr>
            <p:ph idx="1" hasCustomPrompt="1"/>
          </p:nvPr>
        </p:nvSpPr>
        <p:spPr>
          <a:xfrm>
            <a:off x="838200" y="1825625"/>
            <a:ext cx="7464425" cy="4351338"/>
          </a:xfrm>
          <a:prstGeom prst="rect">
            <a:avLst/>
          </a:prstGeom>
        </p:spPr>
        <p:txBody>
          <a:bodyPr vert="horz" lIns="91440" tIns="45720" rIns="91440" bIns="45720" rtlCol="0">
            <a:normAutofit/>
          </a:bodyPr>
          <a:lstStyle>
            <a:lvl1pPr marL="0" indent="0">
              <a:buFont typeface="Arial" charset="0"/>
              <a:buNone/>
              <a:defRPr sz="32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Font typeface="Arial" charset="0"/>
              <a:buNone/>
              <a:defRPr sz="28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914400" indent="0">
              <a:buFont typeface="Arial" charset="0"/>
              <a:buNone/>
              <a:defRPr sz="20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stStyle>
          <a:p>
            <a:pPr lvl="0"/>
            <a:r>
              <a:rPr lang="en-US" dirty="0"/>
              <a:t>Click to edit Master subtitle</a:t>
            </a:r>
          </a:p>
          <a:p>
            <a:pPr lvl="1"/>
            <a:r>
              <a:rPr lang="en-US" dirty="0"/>
              <a:t>Second level</a:t>
            </a:r>
          </a:p>
          <a:p>
            <a:pPr lvl="2"/>
            <a:r>
              <a:rPr lang="en-US" dirty="0"/>
              <a:t>Third level</a:t>
            </a:r>
          </a:p>
        </p:txBody>
      </p:sp>
      <p:sp>
        <p:nvSpPr>
          <p:cNvPr id="4" name="Oval 3"/>
          <p:cNvSpPr/>
          <p:nvPr userDrawn="1"/>
        </p:nvSpPr>
        <p:spPr>
          <a:xfrm rot="360000">
            <a:off x="5851111" y="-1540427"/>
            <a:ext cx="8401878" cy="331304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9"/>
          <p:cNvSpPr>
            <a:spLocks noGrp="1"/>
          </p:cNvSpPr>
          <p:nvPr>
            <p:ph type="title" hasCustomPrompt="1"/>
          </p:nvPr>
        </p:nvSpPr>
        <p:spPr>
          <a:xfrm>
            <a:off x="838200" y="541867"/>
            <a:ext cx="7464425" cy="1148821"/>
          </a:xfrm>
          <a:prstGeom prst="rect">
            <a:avLst/>
          </a:prstGeom>
        </p:spPr>
        <p:txBody>
          <a:bodyPr vert="horz" lIns="91440" tIns="45720" rIns="91440" bIns="45720" rtlCol="0" anchor="t" anchorCtr="0">
            <a:normAutofit/>
          </a:bodyPr>
          <a:lstStyle/>
          <a:p>
            <a:r>
              <a:rPr lang="en-US" dirty="0"/>
              <a:t>Click to edit title</a:t>
            </a:r>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Left">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74102" y="-453776"/>
            <a:ext cx="10969232" cy="7311776"/>
          </a:xfrm>
          <a:prstGeom prst="rect">
            <a:avLst/>
          </a:prstGeom>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78150" y="0"/>
            <a:ext cx="9213850" cy="6858000"/>
          </a:xfrm>
          <a:prstGeom prst="rect">
            <a:avLst/>
          </a:prstGeom>
        </p:spPr>
      </p:pic>
      <p:sp>
        <p:nvSpPr>
          <p:cNvPr id="8" name="Text Placeholder 20"/>
          <p:cNvSpPr>
            <a:spLocks noGrp="1"/>
          </p:cNvSpPr>
          <p:nvPr>
            <p:ph idx="1" hasCustomPrompt="1"/>
          </p:nvPr>
        </p:nvSpPr>
        <p:spPr>
          <a:xfrm>
            <a:off x="4045226" y="1825625"/>
            <a:ext cx="7464425" cy="4351338"/>
          </a:xfrm>
          <a:prstGeom prst="rect">
            <a:avLst/>
          </a:prstGeom>
        </p:spPr>
        <p:txBody>
          <a:bodyPr vert="horz" lIns="91440" tIns="45720" rIns="91440" bIns="45720" rtlCol="0">
            <a:normAutofit/>
          </a:bodyPr>
          <a:lstStyle>
            <a:lvl1pPr marL="0" indent="0">
              <a:buFont typeface="Arial" charset="0"/>
              <a:buNone/>
              <a:defRPr sz="32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Font typeface="Arial" charset="0"/>
              <a:buNone/>
              <a:defRPr sz="28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914400" indent="0">
              <a:buFont typeface="Arial" charset="0"/>
              <a:buNone/>
              <a:defRPr sz="20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stStyle>
          <a:p>
            <a:pPr lvl="0"/>
            <a:r>
              <a:rPr lang="en-US" dirty="0"/>
              <a:t>Click to edit Master subtitle</a:t>
            </a:r>
          </a:p>
          <a:p>
            <a:pPr lvl="1"/>
            <a:r>
              <a:rPr lang="en-US" dirty="0"/>
              <a:t>Second level</a:t>
            </a:r>
          </a:p>
          <a:p>
            <a:pPr lvl="2"/>
            <a:r>
              <a:rPr lang="en-US" dirty="0"/>
              <a:t>Third level</a:t>
            </a:r>
          </a:p>
        </p:txBody>
      </p:sp>
      <p:sp>
        <p:nvSpPr>
          <p:cNvPr id="9" name="Oval 8"/>
          <p:cNvSpPr/>
          <p:nvPr userDrawn="1"/>
        </p:nvSpPr>
        <p:spPr>
          <a:xfrm rot="-360000">
            <a:off x="-2232715" y="-2052398"/>
            <a:ext cx="8401878" cy="331304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9"/>
          <p:cNvSpPr>
            <a:spLocks noGrp="1"/>
          </p:cNvSpPr>
          <p:nvPr>
            <p:ph type="title" hasCustomPrompt="1"/>
          </p:nvPr>
        </p:nvSpPr>
        <p:spPr>
          <a:xfrm>
            <a:off x="4045226" y="541867"/>
            <a:ext cx="7464425" cy="1148821"/>
          </a:xfrm>
          <a:prstGeom prst="rect">
            <a:avLst/>
          </a:prstGeom>
        </p:spPr>
        <p:txBody>
          <a:bodyPr vert="horz" lIns="91440" tIns="45720" rIns="91440" bIns="45720" rtlCol="0" anchor="t" anchorCtr="0">
            <a:normAutofit/>
          </a:bodyPr>
          <a:lstStyle/>
          <a:p>
            <a:r>
              <a:rPr lang="en-US" dirty="0"/>
              <a:t>Click to edit title</a:t>
            </a:r>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eature Photo L">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6503" y="0"/>
            <a:ext cx="10305521" cy="6858000"/>
          </a:xfrm>
          <a:prstGeom prst="rect">
            <a:avLst/>
          </a:prstGeom>
        </p:spPr>
      </p:pic>
      <p:sp>
        <p:nvSpPr>
          <p:cNvPr id="9" name="Oval 8"/>
          <p:cNvSpPr/>
          <p:nvPr userDrawn="1"/>
        </p:nvSpPr>
        <p:spPr>
          <a:xfrm rot="240000">
            <a:off x="-6369624" y="5315809"/>
            <a:ext cx="12170508" cy="3879567"/>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1477" y="0"/>
            <a:ext cx="5650523" cy="6858000"/>
          </a:xfrm>
          <a:prstGeom prst="rect">
            <a:avLst/>
          </a:prstGeom>
        </p:spPr>
      </p:pic>
      <p:sp>
        <p:nvSpPr>
          <p:cNvPr id="10" name="Title Placeholder 19"/>
          <p:cNvSpPr>
            <a:spLocks noGrp="1"/>
          </p:cNvSpPr>
          <p:nvPr>
            <p:ph type="title" hasCustomPrompt="1"/>
          </p:nvPr>
        </p:nvSpPr>
        <p:spPr>
          <a:xfrm>
            <a:off x="8340132" y="572420"/>
            <a:ext cx="3507312" cy="5713159"/>
          </a:xfrm>
          <a:prstGeom prst="rect">
            <a:avLst/>
          </a:prstGeom>
        </p:spPr>
        <p:txBody>
          <a:bodyPr vert="horz" lIns="91440" tIns="45720" rIns="91440" bIns="45720" rtlCol="0" anchor="ctr" anchorCtr="0">
            <a:normAutofit/>
          </a:bodyPr>
          <a:lstStyle>
            <a:lvl1pPr algn="r">
              <a:defRPr sz="4000">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eature Photo R">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2616" y="-79402"/>
            <a:ext cx="10404342" cy="6937402"/>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0"/>
            <a:ext cx="5516545" cy="6858000"/>
          </a:xfrm>
          <a:prstGeom prst="rect">
            <a:avLst/>
          </a:prstGeom>
        </p:spPr>
      </p:pic>
      <p:sp>
        <p:nvSpPr>
          <p:cNvPr id="7" name="Title Placeholder 19"/>
          <p:cNvSpPr>
            <a:spLocks noGrp="1"/>
          </p:cNvSpPr>
          <p:nvPr>
            <p:ph type="title" hasCustomPrompt="1"/>
          </p:nvPr>
        </p:nvSpPr>
        <p:spPr>
          <a:xfrm>
            <a:off x="281610" y="572420"/>
            <a:ext cx="3536764" cy="5713159"/>
          </a:xfrm>
          <a:prstGeom prst="rect">
            <a:avLst/>
          </a:prstGeom>
        </p:spPr>
        <p:txBody>
          <a:bodyPr vert="horz" lIns="91440" tIns="45720" rIns="91440" bIns="45720" rtlCol="0" anchor="ctr" anchorCtr="0">
            <a:normAutofit/>
          </a:bodyPr>
          <a:lstStyle>
            <a:lvl1pPr>
              <a:defRPr sz="4000">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9" name="Oval 8"/>
          <p:cNvSpPr/>
          <p:nvPr userDrawn="1"/>
        </p:nvSpPr>
        <p:spPr>
          <a:xfrm rot="-360000">
            <a:off x="3469820" y="4816505"/>
            <a:ext cx="11739602" cy="462918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ll Quot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9"/>
          <p:cNvSpPr>
            <a:spLocks noGrp="1"/>
          </p:cNvSpPr>
          <p:nvPr>
            <p:ph type="title" hasCustomPrompt="1"/>
          </p:nvPr>
        </p:nvSpPr>
        <p:spPr>
          <a:xfrm>
            <a:off x="838200" y="541867"/>
            <a:ext cx="10515600" cy="1148821"/>
          </a:xfrm>
          <a:prstGeom prst="rect">
            <a:avLst/>
          </a:prstGeom>
        </p:spPr>
        <p:txBody>
          <a:bodyPr vert="horz" lIns="91440" tIns="45720" rIns="91440" bIns="45720" rtlCol="0" anchor="t" anchorCtr="0">
            <a:normAutofit/>
          </a:bodyPr>
          <a:lstStyle/>
          <a:p>
            <a:r>
              <a:rPr lang="en-US" dirty="0"/>
              <a:t>Click to edit title</a:t>
            </a:r>
          </a:p>
        </p:txBody>
      </p:sp>
      <p:sp>
        <p:nvSpPr>
          <p:cNvPr id="8" name="Text Placeholder 20"/>
          <p:cNvSpPr>
            <a:spLocks noGrp="1"/>
          </p:cNvSpPr>
          <p:nvPr>
            <p:ph idx="1" hasCustomPrompt="1"/>
          </p:nvPr>
        </p:nvSpPr>
        <p:spPr>
          <a:xfrm>
            <a:off x="838199" y="1825625"/>
            <a:ext cx="5774635" cy="4351338"/>
          </a:xfrm>
          <a:prstGeom prst="rect">
            <a:avLst/>
          </a:prstGeom>
        </p:spPr>
        <p:txBody>
          <a:bodyPr vert="horz" lIns="91440" tIns="45720" rIns="91440" bIns="45720" rtlCol="0">
            <a:normAutofit/>
          </a:bodyPr>
          <a:lstStyle>
            <a:lvl1pPr marL="0" indent="0">
              <a:buFont typeface="Arial" charset="0"/>
              <a:buNone/>
              <a:defRPr sz="32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Font typeface="Arial" charset="0"/>
              <a:buNone/>
              <a:defRPr sz="28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914400" indent="0">
              <a:buFont typeface="Arial" charset="0"/>
              <a:buNone/>
              <a:defRPr sz="20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stStyle>
          <a:p>
            <a:pPr lvl="0"/>
            <a:r>
              <a:rPr lang="en-US" dirty="0"/>
              <a:t>Click to edit Master subtitle</a:t>
            </a:r>
          </a:p>
          <a:p>
            <a:pPr lvl="1"/>
            <a:r>
              <a:rPr lang="en-US" dirty="0"/>
              <a:t>Second level</a:t>
            </a:r>
          </a:p>
          <a:p>
            <a:pPr lvl="2"/>
            <a:r>
              <a:rPr lang="en-US" dirty="0"/>
              <a:t>Third level</a:t>
            </a:r>
          </a:p>
        </p:txBody>
      </p:sp>
      <p:sp>
        <p:nvSpPr>
          <p:cNvPr id="4" name="Text Placeholder 20"/>
          <p:cNvSpPr>
            <a:spLocks noGrp="1"/>
          </p:cNvSpPr>
          <p:nvPr>
            <p:ph idx="10" hasCustomPrompt="1"/>
          </p:nvPr>
        </p:nvSpPr>
        <p:spPr>
          <a:xfrm>
            <a:off x="7035282" y="3881566"/>
            <a:ext cx="4799045" cy="1604931"/>
          </a:xfrm>
          <a:prstGeom prst="rect">
            <a:avLst/>
          </a:prstGeom>
        </p:spPr>
        <p:txBody>
          <a:bodyPr vert="horz" lIns="91440" tIns="45720" rIns="91440" bIns="45720" rtlCol="0">
            <a:normAutofit/>
          </a:bodyPr>
          <a:lstStyle>
            <a:lvl1pPr marL="0" indent="0" algn="r">
              <a:buFont typeface="Arial" charset="0"/>
              <a:buNone/>
              <a:defRPr sz="4400" b="0" i="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r">
              <a:buFont typeface="Arial" charset="0"/>
              <a:buNone/>
              <a:defRPr sz="2800" b="0" i="0">
                <a:solidFill>
                  <a:schemeClr val="bg1"/>
                </a:solidFill>
                <a:latin typeface="Museo Slab 300" charset="0"/>
                <a:ea typeface="Museo Slab 300" charset="0"/>
                <a:cs typeface="Museo Slab 300" charset="0"/>
              </a:defRPr>
            </a:lvl2pPr>
            <a:lvl3pPr marL="914400" indent="0" algn="r">
              <a:buFont typeface="Arial" charset="0"/>
              <a:buNone/>
              <a:defRPr sz="2000" b="0" i="0">
                <a:solidFill>
                  <a:schemeClr val="bg1"/>
                </a:solidFill>
                <a:latin typeface="Museo Slab 300" charset="0"/>
                <a:ea typeface="Museo Slab 300" charset="0"/>
                <a:cs typeface="Museo Slab 300" charset="0"/>
              </a:defRPr>
            </a:lvl3pPr>
          </a:lstStyle>
          <a:p>
            <a:pPr lvl="0"/>
            <a:r>
              <a:rPr lang="en-US" dirty="0"/>
              <a:t>“Click to edit</a:t>
            </a:r>
          </a:p>
          <a:p>
            <a:pPr lvl="0"/>
            <a:r>
              <a:rPr lang="en-US" dirty="0"/>
              <a:t>pull quote style”</a:t>
            </a:r>
          </a:p>
        </p:txBody>
      </p:sp>
      <p:sp>
        <p:nvSpPr>
          <p:cNvPr id="5" name="Text Placeholder 20"/>
          <p:cNvSpPr>
            <a:spLocks noGrp="1"/>
          </p:cNvSpPr>
          <p:nvPr>
            <p:ph idx="11" hasCustomPrompt="1"/>
          </p:nvPr>
        </p:nvSpPr>
        <p:spPr>
          <a:xfrm>
            <a:off x="7035281" y="5626391"/>
            <a:ext cx="4799045" cy="550572"/>
          </a:xfrm>
          <a:prstGeom prst="rect">
            <a:avLst/>
          </a:prstGeom>
        </p:spPr>
        <p:txBody>
          <a:bodyPr vert="horz" lIns="91440" tIns="45720" rIns="91440" bIns="45720" rtlCol="0">
            <a:normAutofit/>
          </a:bodyPr>
          <a:lstStyle>
            <a:lvl1pPr marL="0" indent="0" algn="r">
              <a:buFont typeface="Arial" charset="0"/>
              <a:buNone/>
              <a:defRPr sz="1800" b="0" i="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r">
              <a:buFont typeface="Arial" charset="0"/>
              <a:buNone/>
              <a:defRPr sz="2800" b="0" i="0">
                <a:solidFill>
                  <a:schemeClr val="bg1"/>
                </a:solidFill>
                <a:latin typeface="Museo Slab 300" charset="0"/>
                <a:ea typeface="Museo Slab 300" charset="0"/>
                <a:cs typeface="Museo Slab 300" charset="0"/>
              </a:defRPr>
            </a:lvl2pPr>
            <a:lvl3pPr marL="914400" indent="0" algn="r">
              <a:buFont typeface="Arial" charset="0"/>
              <a:buNone/>
              <a:defRPr sz="2000" b="0" i="0">
                <a:solidFill>
                  <a:schemeClr val="bg1"/>
                </a:solidFill>
                <a:latin typeface="Museo Slab 300" charset="0"/>
                <a:ea typeface="Museo Slab 300" charset="0"/>
                <a:cs typeface="Museo Slab 300" charset="0"/>
              </a:defRPr>
            </a:lvl3pPr>
          </a:lstStyle>
          <a:p>
            <a:pPr lvl="0"/>
            <a:r>
              <a:rPr lang="en-US" dirty="0"/>
              <a:t>- Click to edit name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ll Quot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9"/>
          <p:cNvSpPr>
            <a:spLocks noGrp="1"/>
          </p:cNvSpPr>
          <p:nvPr>
            <p:ph type="title" hasCustomPrompt="1"/>
          </p:nvPr>
        </p:nvSpPr>
        <p:spPr>
          <a:xfrm>
            <a:off x="838200" y="541867"/>
            <a:ext cx="10515600" cy="1148821"/>
          </a:xfrm>
          <a:prstGeom prst="rect">
            <a:avLst/>
          </a:prstGeom>
        </p:spPr>
        <p:txBody>
          <a:bodyPr vert="horz" lIns="91440" tIns="45720" rIns="91440" bIns="45720" rtlCol="0" anchor="t" anchorCtr="0">
            <a:normAutofit/>
          </a:bodyPr>
          <a:lstStyle/>
          <a:p>
            <a:r>
              <a:rPr lang="en-US" dirty="0"/>
              <a:t>Click to edit title</a:t>
            </a:r>
          </a:p>
        </p:txBody>
      </p:sp>
      <p:sp>
        <p:nvSpPr>
          <p:cNvPr id="8" name="Text Placeholder 20"/>
          <p:cNvSpPr>
            <a:spLocks noGrp="1"/>
          </p:cNvSpPr>
          <p:nvPr>
            <p:ph idx="1" hasCustomPrompt="1"/>
          </p:nvPr>
        </p:nvSpPr>
        <p:spPr>
          <a:xfrm>
            <a:off x="838199" y="1825625"/>
            <a:ext cx="5827644" cy="4351338"/>
          </a:xfrm>
          <a:prstGeom prst="rect">
            <a:avLst/>
          </a:prstGeom>
        </p:spPr>
        <p:txBody>
          <a:bodyPr vert="horz" lIns="91440" tIns="45720" rIns="91440" bIns="45720" rtlCol="0">
            <a:normAutofit/>
          </a:bodyPr>
          <a:lstStyle>
            <a:lvl1pPr marL="0" indent="0">
              <a:buFont typeface="Arial" charset="0"/>
              <a:buNone/>
              <a:defRPr sz="32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Font typeface="Arial" charset="0"/>
              <a:buNone/>
              <a:defRPr sz="28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914400" indent="0">
              <a:buFont typeface="Arial" charset="0"/>
              <a:buNone/>
              <a:defRPr sz="20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stStyle>
          <a:p>
            <a:pPr lvl="0"/>
            <a:r>
              <a:rPr lang="en-US" dirty="0"/>
              <a:t>Click to edit Master subtitle</a:t>
            </a:r>
          </a:p>
          <a:p>
            <a:pPr lvl="1"/>
            <a:r>
              <a:rPr lang="en-US" dirty="0"/>
              <a:t>Second level</a:t>
            </a:r>
          </a:p>
          <a:p>
            <a:pPr lvl="2"/>
            <a:r>
              <a:rPr lang="en-US" dirty="0"/>
              <a:t>Third level</a:t>
            </a:r>
          </a:p>
        </p:txBody>
      </p:sp>
      <p:sp>
        <p:nvSpPr>
          <p:cNvPr id="4" name="Text Placeholder 20"/>
          <p:cNvSpPr>
            <a:spLocks noGrp="1"/>
          </p:cNvSpPr>
          <p:nvPr>
            <p:ph idx="10" hasCustomPrompt="1"/>
          </p:nvPr>
        </p:nvSpPr>
        <p:spPr>
          <a:xfrm>
            <a:off x="7035282" y="3881566"/>
            <a:ext cx="4799045" cy="1604931"/>
          </a:xfrm>
          <a:prstGeom prst="rect">
            <a:avLst/>
          </a:prstGeom>
        </p:spPr>
        <p:txBody>
          <a:bodyPr vert="horz" lIns="91440" tIns="45720" rIns="91440" bIns="45720" rtlCol="0">
            <a:normAutofit/>
          </a:bodyPr>
          <a:lstStyle>
            <a:lvl1pPr marL="0" indent="0" algn="r">
              <a:buFont typeface="Arial" charset="0"/>
              <a:buNone/>
              <a:defRPr sz="4400" b="0" i="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r">
              <a:buFont typeface="Arial" charset="0"/>
              <a:buNone/>
              <a:defRPr sz="2800" b="0" i="0">
                <a:solidFill>
                  <a:schemeClr val="bg1"/>
                </a:solidFill>
                <a:latin typeface="Museo Slab 300" charset="0"/>
                <a:ea typeface="Museo Slab 300" charset="0"/>
                <a:cs typeface="Museo Slab 300" charset="0"/>
              </a:defRPr>
            </a:lvl2pPr>
            <a:lvl3pPr marL="914400" indent="0" algn="r">
              <a:buFont typeface="Arial" charset="0"/>
              <a:buNone/>
              <a:defRPr sz="2000" b="0" i="0">
                <a:solidFill>
                  <a:schemeClr val="bg1"/>
                </a:solidFill>
                <a:latin typeface="Museo Slab 300" charset="0"/>
                <a:ea typeface="Museo Slab 300" charset="0"/>
                <a:cs typeface="Museo Slab 300" charset="0"/>
              </a:defRPr>
            </a:lvl3pPr>
          </a:lstStyle>
          <a:p>
            <a:pPr lvl="0"/>
            <a:r>
              <a:rPr lang="en-US" dirty="0"/>
              <a:t>“Click to edit</a:t>
            </a:r>
          </a:p>
          <a:p>
            <a:pPr lvl="0"/>
            <a:r>
              <a:rPr lang="en-US" dirty="0"/>
              <a:t>pull quote style”</a:t>
            </a:r>
          </a:p>
        </p:txBody>
      </p:sp>
      <p:sp>
        <p:nvSpPr>
          <p:cNvPr id="5" name="Text Placeholder 20"/>
          <p:cNvSpPr>
            <a:spLocks noGrp="1"/>
          </p:cNvSpPr>
          <p:nvPr>
            <p:ph idx="11" hasCustomPrompt="1"/>
          </p:nvPr>
        </p:nvSpPr>
        <p:spPr>
          <a:xfrm>
            <a:off x="7035281" y="5626391"/>
            <a:ext cx="4799045" cy="550572"/>
          </a:xfrm>
          <a:prstGeom prst="rect">
            <a:avLst/>
          </a:prstGeom>
        </p:spPr>
        <p:txBody>
          <a:bodyPr vert="horz" lIns="91440" tIns="45720" rIns="91440" bIns="45720" rtlCol="0">
            <a:normAutofit/>
          </a:bodyPr>
          <a:lstStyle>
            <a:lvl1pPr marL="0" indent="0" algn="r">
              <a:buFont typeface="Arial" charset="0"/>
              <a:buNone/>
              <a:defRPr sz="1800" b="0" i="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r">
              <a:buFont typeface="Arial" charset="0"/>
              <a:buNone/>
              <a:defRPr sz="2800" b="0" i="0">
                <a:solidFill>
                  <a:schemeClr val="bg1"/>
                </a:solidFill>
                <a:latin typeface="Museo Slab 300" charset="0"/>
                <a:ea typeface="Museo Slab 300" charset="0"/>
                <a:cs typeface="Museo Slab 300" charset="0"/>
              </a:defRPr>
            </a:lvl2pPr>
            <a:lvl3pPr marL="914400" indent="0" algn="r">
              <a:buFont typeface="Arial" charset="0"/>
              <a:buNone/>
              <a:defRPr sz="2000" b="0" i="0">
                <a:solidFill>
                  <a:schemeClr val="bg1"/>
                </a:solidFill>
                <a:latin typeface="Museo Slab 300" charset="0"/>
                <a:ea typeface="Museo Slab 300" charset="0"/>
                <a:cs typeface="Museo Slab 300" charset="0"/>
              </a:defRPr>
            </a:lvl3pPr>
          </a:lstStyle>
          <a:p>
            <a:pPr lvl="0"/>
            <a:r>
              <a:rPr lang="en-US" dirty="0"/>
              <a:t>- Click to edit name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ADF w/o pi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838200" y="365125"/>
            <a:ext cx="10524067" cy="112500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0"/>
          </p:nvPr>
        </p:nvSpPr>
        <p:spPr>
          <a:xfrm>
            <a:off x="838200" y="1710795"/>
            <a:ext cx="10524067" cy="2827337"/>
          </a:xfrm>
        </p:spPr>
        <p:txBody>
          <a:bodyPr/>
          <a:lstStyle/>
          <a:p>
            <a:pPr lvl="0"/>
            <a:r>
              <a:rPr lang="en-US"/>
              <a:t>Click to edit Master text styles</a:t>
            </a:r>
          </a:p>
          <a:p>
            <a:pPr lvl="1"/>
            <a:r>
              <a:rPr lang="en-US"/>
              <a:t>Second level</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661212"/>
            <a:ext cx="2571682" cy="802649"/>
          </a:xfrm>
          <a:prstGeom prst="rect">
            <a:avLst/>
          </a:prstGeom>
        </p:spPr>
      </p:pic>
    </p:spTree>
    <p:extLst>
      <p:ext uri="{BB962C8B-B14F-4D97-AF65-F5344CB8AC3E}">
        <p14:creationId xmlns:p14="http://schemas.microsoft.com/office/powerpoint/2010/main" val="3529682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DF, OAS/Partner">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14186" y="-20157"/>
            <a:ext cx="10351366" cy="6888154"/>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8718550" cy="6858000"/>
          </a:xfrm>
          <a:prstGeom prst="rect">
            <a:avLst/>
          </a:prstGeom>
        </p:spPr>
      </p:pic>
      <p:sp>
        <p:nvSpPr>
          <p:cNvPr id="5" name="Oval 4"/>
          <p:cNvSpPr/>
          <p:nvPr userDrawn="1"/>
        </p:nvSpPr>
        <p:spPr>
          <a:xfrm>
            <a:off x="-1709531" y="5046753"/>
            <a:ext cx="9011479" cy="396166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0"/>
          <p:cNvSpPr>
            <a:spLocks noGrp="1"/>
          </p:cNvSpPr>
          <p:nvPr>
            <p:ph idx="1"/>
          </p:nvPr>
        </p:nvSpPr>
        <p:spPr>
          <a:xfrm>
            <a:off x="633553" y="3313043"/>
            <a:ext cx="5992533" cy="1962794"/>
          </a:xfrm>
          <a:prstGeom prst="rect">
            <a:avLst/>
          </a:prstGeom>
        </p:spPr>
        <p:txBody>
          <a:bodyPr vert="horz" lIns="91440" tIns="45720" rIns="91440" bIns="45720" rtlCol="0">
            <a:normAutofit/>
          </a:bodyPr>
          <a:lstStyle>
            <a:lvl1pPr marL="0" indent="0">
              <a:lnSpc>
                <a:spcPct val="100000"/>
              </a:lnSpc>
              <a:defRPr/>
            </a:lvl1pPr>
            <a:lvl2pPr marL="0" indent="0">
              <a:lnSpc>
                <a:spcPct val="100000"/>
              </a:lnSpc>
              <a:defRPr/>
            </a:lvl2pPr>
          </a:lstStyle>
          <a:p>
            <a:pPr lvl="0"/>
            <a:r>
              <a:rPr lang="en-US" dirty="0"/>
              <a:t>Click to edit Master text styles</a:t>
            </a:r>
          </a:p>
          <a:p>
            <a:pPr lvl="1"/>
            <a:r>
              <a:rPr lang="en-US" dirty="0"/>
              <a:t>Second level</a:t>
            </a: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3553" y="5795253"/>
            <a:ext cx="1740829" cy="543331"/>
          </a:xfrm>
          <a:prstGeom prst="rect">
            <a:avLst/>
          </a:prstGeom>
        </p:spPr>
      </p:pic>
      <p:sp>
        <p:nvSpPr>
          <p:cNvPr id="4" name="Title 3"/>
          <p:cNvSpPr>
            <a:spLocks noGrp="1"/>
          </p:cNvSpPr>
          <p:nvPr>
            <p:ph type="title"/>
          </p:nvPr>
        </p:nvSpPr>
        <p:spPr>
          <a:xfrm>
            <a:off x="633553" y="1118035"/>
            <a:ext cx="6946690" cy="2049234"/>
          </a:xfrm>
        </p:spPr>
        <p:txBody>
          <a:bodyPr/>
          <a:lstStyle/>
          <a:p>
            <a:r>
              <a:rPr lang="en-US" dirty="0"/>
              <a:t>Click to edit Master title style</a:t>
            </a:r>
          </a:p>
        </p:txBody>
      </p:sp>
      <p:pic>
        <p:nvPicPr>
          <p:cNvPr id="6" name="Picture 5">
            <a:extLst>
              <a:ext uri="{FF2B5EF4-FFF2-40B4-BE49-F238E27FC236}">
                <a16:creationId xmlns:a16="http://schemas.microsoft.com/office/drawing/2014/main" id="{D202D125-DDB8-3040-96DC-C11729F0A0D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186099" y="5747336"/>
            <a:ext cx="2315050" cy="591247"/>
          </a:xfrm>
          <a:prstGeom prst="rect">
            <a:avLst/>
          </a:prstGeom>
        </p:spPr>
      </p:pic>
    </p:spTree>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ADF - OAS w/o pi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838200" y="365125"/>
            <a:ext cx="10524067" cy="112500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0"/>
          </p:nvPr>
        </p:nvSpPr>
        <p:spPr>
          <a:xfrm>
            <a:off x="838200" y="1710795"/>
            <a:ext cx="10524067" cy="2827337"/>
          </a:xfrm>
        </p:spPr>
        <p:txBody>
          <a:bodyPr/>
          <a:lstStyle/>
          <a:p>
            <a:pPr lvl="0"/>
            <a:r>
              <a:rPr lang="en-US"/>
              <a:t>Click to edit Master text styles</a:t>
            </a:r>
          </a:p>
          <a:p>
            <a:pPr lvl="1"/>
            <a:r>
              <a:rPr lang="en-US"/>
              <a:t>Second level</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774266"/>
            <a:ext cx="2166374" cy="676148"/>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48779" y="5774266"/>
            <a:ext cx="3113488" cy="676148"/>
          </a:xfrm>
          <a:prstGeom prst="rect">
            <a:avLst/>
          </a:prstGeom>
        </p:spPr>
      </p:pic>
    </p:spTree>
    <p:extLst>
      <p:ext uri="{BB962C8B-B14F-4D97-AF65-F5344CB8AC3E}">
        <p14:creationId xmlns:p14="http://schemas.microsoft.com/office/powerpoint/2010/main" val="3512491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p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alphaModFix amt="70000"/>
            <a:extLst>
              <a:ext uri="{28A0092B-C50C-407E-A947-70E740481C1C}">
                <a14:useLocalDpi xmlns:a14="http://schemas.microsoft.com/office/drawing/2010/main"/>
              </a:ext>
            </a:extLst>
          </a:blip>
          <a:stretch>
            <a:fillRect/>
          </a:stretch>
        </p:blipFill>
        <p:spPr>
          <a:xfrm>
            <a:off x="38100" y="0"/>
            <a:ext cx="12115802" cy="6858000"/>
          </a:xfrm>
          <a:prstGeom prst="rect">
            <a:avLst/>
          </a:prstGeom>
          <a:noFill/>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29956" y="5765070"/>
            <a:ext cx="369130" cy="533453"/>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929956" y="5124788"/>
            <a:ext cx="369130" cy="533453"/>
          </a:xfrm>
          <a:prstGeom prst="rect">
            <a:avLst/>
          </a:prstGeom>
        </p:spPr>
      </p:pic>
      <p:pic>
        <p:nvPicPr>
          <p:cNvPr id="10" name="Picture 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929956" y="4484506"/>
            <a:ext cx="369130" cy="533453"/>
          </a:xfrm>
          <a:prstGeom prst="rect">
            <a:avLst/>
          </a:prstGeom>
        </p:spPr>
      </p:pic>
      <p:pic>
        <p:nvPicPr>
          <p:cNvPr id="11" name="Picture 10"/>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410959" y="5765070"/>
            <a:ext cx="369130" cy="533453"/>
          </a:xfrm>
          <a:prstGeom prst="rect">
            <a:avLst/>
          </a:prstGeom>
        </p:spPr>
      </p:pic>
      <p:pic>
        <p:nvPicPr>
          <p:cNvPr id="12" name="Picture 11"/>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410959" y="5124788"/>
            <a:ext cx="369130" cy="533453"/>
          </a:xfrm>
          <a:prstGeom prst="rect">
            <a:avLst/>
          </a:prstGeom>
        </p:spPr>
      </p:pic>
      <p:pic>
        <p:nvPicPr>
          <p:cNvPr id="13" name="Picture 12"/>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414664" y="4484506"/>
            <a:ext cx="369130" cy="533453"/>
          </a:xfrm>
          <a:prstGeom prst="rect">
            <a:avLst/>
          </a:prstGeom>
        </p:spPr>
      </p:pic>
      <p:pic>
        <p:nvPicPr>
          <p:cNvPr id="14" name="Picture 13"/>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3891962" y="5765070"/>
            <a:ext cx="369130" cy="533453"/>
          </a:xfrm>
          <a:prstGeom prst="rect">
            <a:avLst/>
          </a:prstGeom>
        </p:spPr>
      </p:pic>
      <p:pic>
        <p:nvPicPr>
          <p:cNvPr id="15" name="Picture 14"/>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3891962" y="5124788"/>
            <a:ext cx="369130" cy="533453"/>
          </a:xfrm>
          <a:prstGeom prst="rect">
            <a:avLst/>
          </a:prstGeom>
        </p:spPr>
      </p:pic>
      <p:pic>
        <p:nvPicPr>
          <p:cNvPr id="16" name="Picture 15"/>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3891962" y="4484506"/>
            <a:ext cx="369130" cy="533453"/>
          </a:xfrm>
          <a:prstGeom prst="rect">
            <a:avLst/>
          </a:prstGeom>
        </p:spPr>
      </p:pic>
      <p:sp>
        <p:nvSpPr>
          <p:cNvPr id="2" name="Rectangle 1"/>
          <p:cNvSpPr/>
          <p:nvPr userDrawn="1"/>
        </p:nvSpPr>
        <p:spPr>
          <a:xfrm>
            <a:off x="597462" y="3168151"/>
            <a:ext cx="257747" cy="257747"/>
          </a:xfrm>
          <a:prstGeom prst="rect">
            <a:avLst/>
          </a:prstGeom>
          <a:solidFill>
            <a:srgbClr val="F0D1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97461" y="3533949"/>
            <a:ext cx="257747" cy="257747"/>
          </a:xfrm>
          <a:prstGeom prst="rect">
            <a:avLst/>
          </a:prstGeom>
          <a:solidFill>
            <a:srgbClr val="751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97460" y="3899747"/>
            <a:ext cx="257747" cy="257747"/>
          </a:xfrm>
          <a:prstGeom prst="rect">
            <a:avLst/>
          </a:prstGeom>
          <a:solidFill>
            <a:srgbClr val="E19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97459" y="4265545"/>
            <a:ext cx="257747" cy="257747"/>
          </a:xfrm>
          <a:prstGeom prst="rect">
            <a:avLst/>
          </a:prstGeom>
          <a:solidFill>
            <a:srgbClr val="F37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597459" y="4629814"/>
            <a:ext cx="257747" cy="257747"/>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97458" y="4993865"/>
            <a:ext cx="257747" cy="257747"/>
          </a:xfrm>
          <a:prstGeom prst="rect">
            <a:avLst/>
          </a:prstGeom>
          <a:solidFill>
            <a:srgbClr val="A6A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597457" y="5357916"/>
            <a:ext cx="257747" cy="257747"/>
          </a:xfrm>
          <a:prstGeom prst="rect">
            <a:avLst/>
          </a:prstGeom>
          <a:solidFill>
            <a:srgbClr val="919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597456" y="5707181"/>
            <a:ext cx="257747" cy="257747"/>
          </a:xfrm>
          <a:prstGeom prst="rect">
            <a:avLst/>
          </a:prstGeom>
          <a:solidFill>
            <a:srgbClr val="1F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597456" y="6050423"/>
            <a:ext cx="257747" cy="257747"/>
          </a:xfrm>
          <a:prstGeom prst="rect">
            <a:avLst/>
          </a:prstGeom>
          <a:solidFill>
            <a:srgbClr val="83A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p:cNvSpPr>
            <a:spLocks noGrp="1"/>
          </p:cNvSpPr>
          <p:nvPr>
            <p:ph type="body" idx="10"/>
          </p:nvPr>
        </p:nvSpPr>
        <p:spPr>
          <a:xfrm>
            <a:off x="855203" y="3170383"/>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26" name="Text Placeholder 2"/>
          <p:cNvSpPr>
            <a:spLocks noGrp="1"/>
          </p:cNvSpPr>
          <p:nvPr>
            <p:ph type="body" idx="11"/>
          </p:nvPr>
        </p:nvSpPr>
        <p:spPr>
          <a:xfrm>
            <a:off x="855202" y="3525642"/>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27" name="Text Placeholder 2"/>
          <p:cNvSpPr>
            <a:spLocks noGrp="1"/>
          </p:cNvSpPr>
          <p:nvPr>
            <p:ph type="body" idx="12"/>
          </p:nvPr>
        </p:nvSpPr>
        <p:spPr>
          <a:xfrm>
            <a:off x="855201" y="3903277"/>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28" name="Text Placeholder 2"/>
          <p:cNvSpPr>
            <a:spLocks noGrp="1"/>
          </p:cNvSpPr>
          <p:nvPr>
            <p:ph type="body" idx="13"/>
          </p:nvPr>
        </p:nvSpPr>
        <p:spPr>
          <a:xfrm>
            <a:off x="855200" y="4264435"/>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29" name="Text Placeholder 2"/>
          <p:cNvSpPr>
            <a:spLocks noGrp="1"/>
          </p:cNvSpPr>
          <p:nvPr>
            <p:ph type="body" idx="14"/>
          </p:nvPr>
        </p:nvSpPr>
        <p:spPr>
          <a:xfrm>
            <a:off x="855199" y="4628576"/>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30" name="Text Placeholder 2"/>
          <p:cNvSpPr>
            <a:spLocks noGrp="1"/>
          </p:cNvSpPr>
          <p:nvPr>
            <p:ph type="body" idx="15"/>
          </p:nvPr>
        </p:nvSpPr>
        <p:spPr>
          <a:xfrm>
            <a:off x="855198" y="4987765"/>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31" name="Text Placeholder 2"/>
          <p:cNvSpPr>
            <a:spLocks noGrp="1"/>
          </p:cNvSpPr>
          <p:nvPr>
            <p:ph type="body" idx="16"/>
          </p:nvPr>
        </p:nvSpPr>
        <p:spPr>
          <a:xfrm>
            <a:off x="855198" y="5359317"/>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32" name="Text Placeholder 2"/>
          <p:cNvSpPr>
            <a:spLocks noGrp="1"/>
          </p:cNvSpPr>
          <p:nvPr>
            <p:ph type="body" idx="17"/>
          </p:nvPr>
        </p:nvSpPr>
        <p:spPr>
          <a:xfrm>
            <a:off x="855198" y="5703140"/>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33" name="Text Placeholder 2"/>
          <p:cNvSpPr>
            <a:spLocks noGrp="1"/>
          </p:cNvSpPr>
          <p:nvPr>
            <p:ph type="body" idx="18"/>
          </p:nvPr>
        </p:nvSpPr>
        <p:spPr>
          <a:xfrm>
            <a:off x="855197" y="6043579"/>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3" name="Title 2"/>
          <p:cNvSpPr>
            <a:spLocks noGrp="1"/>
          </p:cNvSpPr>
          <p:nvPr>
            <p:ph type="title"/>
          </p:nvPr>
        </p:nvSpPr>
        <p:spPr>
          <a:xfrm>
            <a:off x="597456" y="395823"/>
            <a:ext cx="10515600" cy="1325563"/>
          </a:xfrm>
          <a:prstGeom prst="rect">
            <a:avLst/>
          </a:prstGeom>
        </p:spPr>
        <p:txBody>
          <a:bodyPr/>
          <a:lstStyle>
            <a:lvl1pPr>
              <a:defRPr sz="6000" b="0"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1636807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p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email">
            <a:alphaModFix amt="70000"/>
            <a:extLst>
              <a:ext uri="{28A0092B-C50C-407E-A947-70E740481C1C}">
                <a14:useLocalDpi xmlns:a14="http://schemas.microsoft.com/office/drawing/2010/main"/>
              </a:ext>
            </a:extLst>
          </a:blip>
          <a:stretch>
            <a:fillRect/>
          </a:stretch>
        </p:blipFill>
        <p:spPr>
          <a:xfrm>
            <a:off x="76198" y="0"/>
            <a:ext cx="12115802" cy="685800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29956" y="5765070"/>
            <a:ext cx="369130" cy="533453"/>
          </a:xfrm>
          <a:prstGeom prst="rect">
            <a:avLst/>
          </a:prstGeom>
        </p:spPr>
      </p:pic>
      <p:pic>
        <p:nvPicPr>
          <p:cNvPr id="18" name="Picture 1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929956" y="5124788"/>
            <a:ext cx="369130" cy="533453"/>
          </a:xfrm>
          <a:prstGeom prst="rect">
            <a:avLst/>
          </a:prstGeom>
        </p:spPr>
      </p:pic>
      <p:pic>
        <p:nvPicPr>
          <p:cNvPr id="19" name="Picture 1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929956" y="4484506"/>
            <a:ext cx="369130" cy="533453"/>
          </a:xfrm>
          <a:prstGeom prst="rect">
            <a:avLst/>
          </a:prstGeom>
        </p:spPr>
      </p:pic>
      <p:pic>
        <p:nvPicPr>
          <p:cNvPr id="20" name="Picture 19"/>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410959" y="5765070"/>
            <a:ext cx="369130" cy="533453"/>
          </a:xfrm>
          <a:prstGeom prst="rect">
            <a:avLst/>
          </a:prstGeom>
        </p:spPr>
      </p:pic>
      <p:pic>
        <p:nvPicPr>
          <p:cNvPr id="21" name="Picture 20"/>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410959" y="5124788"/>
            <a:ext cx="369130" cy="533453"/>
          </a:xfrm>
          <a:prstGeom prst="rect">
            <a:avLst/>
          </a:prstGeom>
        </p:spPr>
      </p:pic>
      <p:pic>
        <p:nvPicPr>
          <p:cNvPr id="22" name="Picture 21"/>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414664" y="4484506"/>
            <a:ext cx="369130" cy="533453"/>
          </a:xfrm>
          <a:prstGeom prst="rect">
            <a:avLst/>
          </a:prstGeom>
        </p:spPr>
      </p:pic>
      <p:pic>
        <p:nvPicPr>
          <p:cNvPr id="23" name="Picture 22"/>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3891962" y="5765070"/>
            <a:ext cx="369130" cy="533453"/>
          </a:xfrm>
          <a:prstGeom prst="rect">
            <a:avLst/>
          </a:prstGeom>
        </p:spPr>
      </p:pic>
      <p:pic>
        <p:nvPicPr>
          <p:cNvPr id="24" name="Picture 23"/>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3891962" y="5124788"/>
            <a:ext cx="369130" cy="533453"/>
          </a:xfrm>
          <a:prstGeom prst="rect">
            <a:avLst/>
          </a:prstGeom>
        </p:spPr>
      </p:pic>
      <p:pic>
        <p:nvPicPr>
          <p:cNvPr id="25" name="Picture 24"/>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3891962" y="4484506"/>
            <a:ext cx="369130" cy="533453"/>
          </a:xfrm>
          <a:prstGeom prst="rect">
            <a:avLst/>
          </a:prstGeom>
        </p:spPr>
      </p:pic>
      <p:sp>
        <p:nvSpPr>
          <p:cNvPr id="26" name="Rectangle 25"/>
          <p:cNvSpPr/>
          <p:nvPr userDrawn="1"/>
        </p:nvSpPr>
        <p:spPr>
          <a:xfrm>
            <a:off x="597462" y="3168151"/>
            <a:ext cx="257747" cy="257747"/>
          </a:xfrm>
          <a:prstGeom prst="rect">
            <a:avLst/>
          </a:prstGeom>
          <a:solidFill>
            <a:srgbClr val="F0D1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597461" y="3533949"/>
            <a:ext cx="257747" cy="257747"/>
          </a:xfrm>
          <a:prstGeom prst="rect">
            <a:avLst/>
          </a:prstGeom>
          <a:solidFill>
            <a:srgbClr val="751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597460" y="3899747"/>
            <a:ext cx="257747" cy="257747"/>
          </a:xfrm>
          <a:prstGeom prst="rect">
            <a:avLst/>
          </a:prstGeom>
          <a:solidFill>
            <a:srgbClr val="E19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597459" y="4265545"/>
            <a:ext cx="257747" cy="257747"/>
          </a:xfrm>
          <a:prstGeom prst="rect">
            <a:avLst/>
          </a:prstGeom>
          <a:solidFill>
            <a:srgbClr val="F37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597459" y="4629814"/>
            <a:ext cx="257747" cy="257747"/>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597458" y="4993865"/>
            <a:ext cx="257747" cy="257747"/>
          </a:xfrm>
          <a:prstGeom prst="rect">
            <a:avLst/>
          </a:prstGeom>
          <a:solidFill>
            <a:srgbClr val="A6A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597457" y="5357916"/>
            <a:ext cx="257747" cy="257747"/>
          </a:xfrm>
          <a:prstGeom prst="rect">
            <a:avLst/>
          </a:prstGeom>
          <a:solidFill>
            <a:srgbClr val="919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597456" y="5707181"/>
            <a:ext cx="257747" cy="257747"/>
          </a:xfrm>
          <a:prstGeom prst="rect">
            <a:avLst/>
          </a:prstGeom>
          <a:solidFill>
            <a:srgbClr val="1F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597456" y="6050423"/>
            <a:ext cx="257747" cy="257747"/>
          </a:xfrm>
          <a:prstGeom prst="rect">
            <a:avLst/>
          </a:prstGeom>
          <a:solidFill>
            <a:srgbClr val="83A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
          <p:cNvSpPr>
            <a:spLocks noGrp="1"/>
          </p:cNvSpPr>
          <p:nvPr>
            <p:ph type="body" idx="10"/>
          </p:nvPr>
        </p:nvSpPr>
        <p:spPr>
          <a:xfrm>
            <a:off x="855203" y="3170383"/>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36" name="Text Placeholder 2"/>
          <p:cNvSpPr>
            <a:spLocks noGrp="1"/>
          </p:cNvSpPr>
          <p:nvPr>
            <p:ph type="body" idx="11"/>
          </p:nvPr>
        </p:nvSpPr>
        <p:spPr>
          <a:xfrm>
            <a:off x="855202" y="3525642"/>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37" name="Text Placeholder 2"/>
          <p:cNvSpPr>
            <a:spLocks noGrp="1"/>
          </p:cNvSpPr>
          <p:nvPr>
            <p:ph type="body" idx="12"/>
          </p:nvPr>
        </p:nvSpPr>
        <p:spPr>
          <a:xfrm>
            <a:off x="855201" y="3903277"/>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38" name="Text Placeholder 2"/>
          <p:cNvSpPr>
            <a:spLocks noGrp="1"/>
          </p:cNvSpPr>
          <p:nvPr>
            <p:ph type="body" idx="13"/>
          </p:nvPr>
        </p:nvSpPr>
        <p:spPr>
          <a:xfrm>
            <a:off x="855200" y="4264435"/>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39" name="Text Placeholder 2"/>
          <p:cNvSpPr>
            <a:spLocks noGrp="1"/>
          </p:cNvSpPr>
          <p:nvPr>
            <p:ph type="body" idx="14"/>
          </p:nvPr>
        </p:nvSpPr>
        <p:spPr>
          <a:xfrm>
            <a:off x="855199" y="4628576"/>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40" name="Text Placeholder 2"/>
          <p:cNvSpPr>
            <a:spLocks noGrp="1"/>
          </p:cNvSpPr>
          <p:nvPr>
            <p:ph type="body" idx="15"/>
          </p:nvPr>
        </p:nvSpPr>
        <p:spPr>
          <a:xfrm>
            <a:off x="855198" y="4987765"/>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41" name="Text Placeholder 2"/>
          <p:cNvSpPr>
            <a:spLocks noGrp="1"/>
          </p:cNvSpPr>
          <p:nvPr>
            <p:ph type="body" idx="16"/>
          </p:nvPr>
        </p:nvSpPr>
        <p:spPr>
          <a:xfrm>
            <a:off x="855198" y="5359317"/>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42" name="Text Placeholder 2"/>
          <p:cNvSpPr>
            <a:spLocks noGrp="1"/>
          </p:cNvSpPr>
          <p:nvPr>
            <p:ph type="body" idx="17"/>
          </p:nvPr>
        </p:nvSpPr>
        <p:spPr>
          <a:xfrm>
            <a:off x="855198" y="5703140"/>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43" name="Text Placeholder 2"/>
          <p:cNvSpPr>
            <a:spLocks noGrp="1"/>
          </p:cNvSpPr>
          <p:nvPr>
            <p:ph type="body" idx="18"/>
          </p:nvPr>
        </p:nvSpPr>
        <p:spPr>
          <a:xfrm>
            <a:off x="855197" y="6043579"/>
            <a:ext cx="2440893" cy="254944"/>
          </a:xfrm>
          <a:prstGeom prst="rect">
            <a:avLst/>
          </a:prstGeom>
        </p:spPr>
        <p:txBody>
          <a:bodyPr/>
          <a:lstStyle>
            <a:lvl1pPr marL="0" indent="0">
              <a:buNone/>
              <a:defRPr sz="1200" b="0" i="0">
                <a:latin typeface="Museo Slab 300" charset="0"/>
                <a:ea typeface="Museo Slab 300" charset="0"/>
                <a:cs typeface="Museo Slab 300" charset="0"/>
              </a:defRPr>
            </a:lvl1pPr>
          </a:lstStyle>
          <a:p>
            <a:pPr lvl="0"/>
            <a:r>
              <a:rPr lang="en-US" dirty="0"/>
              <a:t>Click to edit Master text styles</a:t>
            </a:r>
          </a:p>
        </p:txBody>
      </p:sp>
      <p:sp>
        <p:nvSpPr>
          <p:cNvPr id="45" name="Title 2"/>
          <p:cNvSpPr>
            <a:spLocks noGrp="1"/>
          </p:cNvSpPr>
          <p:nvPr>
            <p:ph type="title"/>
          </p:nvPr>
        </p:nvSpPr>
        <p:spPr>
          <a:xfrm>
            <a:off x="597456" y="395823"/>
            <a:ext cx="10515600" cy="1325563"/>
          </a:xfrm>
          <a:prstGeom prst="rect">
            <a:avLst/>
          </a:prstGeom>
        </p:spPr>
        <p:txBody>
          <a:bodyPr/>
          <a:lstStyle>
            <a:lvl1pPr>
              <a:defRPr sz="6000" b="0"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sion">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6503" y="0"/>
            <a:ext cx="10305521" cy="6858000"/>
          </a:xfrm>
          <a:prstGeom prst="rect">
            <a:avLst/>
          </a:prstGeom>
        </p:spPr>
      </p:pic>
      <p:sp>
        <p:nvSpPr>
          <p:cNvPr id="9" name="Oval 8"/>
          <p:cNvSpPr/>
          <p:nvPr userDrawn="1"/>
        </p:nvSpPr>
        <p:spPr>
          <a:xfrm rot="240000">
            <a:off x="-6369624" y="5315809"/>
            <a:ext cx="12170508" cy="3879567"/>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1477" y="0"/>
            <a:ext cx="5650523" cy="6858000"/>
          </a:xfrm>
          <a:prstGeom prst="rect">
            <a:avLst/>
          </a:prstGeom>
        </p:spPr>
      </p:pic>
      <p:sp>
        <p:nvSpPr>
          <p:cNvPr id="6" name="Title 1">
            <a:extLst>
              <a:ext uri="{FF2B5EF4-FFF2-40B4-BE49-F238E27FC236}">
                <a16:creationId xmlns:a16="http://schemas.microsoft.com/office/drawing/2014/main" id="{33BB5E1B-95AB-1A4A-80AD-D0F085D74991}"/>
              </a:ext>
            </a:extLst>
          </p:cNvPr>
          <p:cNvSpPr txBox="1">
            <a:spLocks/>
          </p:cNvSpPr>
          <p:nvPr userDrawn="1"/>
        </p:nvSpPr>
        <p:spPr>
          <a:xfrm>
            <a:off x="8242852" y="1000800"/>
            <a:ext cx="3604591" cy="7882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83A0B7"/>
                </a:solidFill>
                <a:latin typeface="Tahoma" panose="020B0604030504040204" pitchFamily="34" charset="0"/>
                <a:ea typeface="Tahoma" panose="020B0604030504040204" pitchFamily="34" charset="0"/>
                <a:cs typeface="Tahoma" panose="020B0604030504040204" pitchFamily="34" charset="0"/>
              </a:rPr>
              <a:t>Our Vision</a:t>
            </a:r>
          </a:p>
        </p:txBody>
      </p:sp>
      <p:sp>
        <p:nvSpPr>
          <p:cNvPr id="3" name="TextBox 2">
            <a:extLst>
              <a:ext uri="{FF2B5EF4-FFF2-40B4-BE49-F238E27FC236}">
                <a16:creationId xmlns:a16="http://schemas.microsoft.com/office/drawing/2014/main" id="{BCD36B3F-7CCD-2649-AABA-5BDF351D3F0A}"/>
              </a:ext>
            </a:extLst>
          </p:cNvPr>
          <p:cNvSpPr txBox="1"/>
          <p:nvPr userDrawn="1"/>
        </p:nvSpPr>
        <p:spPr>
          <a:xfrm>
            <a:off x="8242852" y="2040835"/>
            <a:ext cx="3604591" cy="3539430"/>
          </a:xfrm>
          <a:prstGeom prst="rect">
            <a:avLst/>
          </a:prstGeom>
          <a:noFill/>
        </p:spPr>
        <p:txBody>
          <a:bodyPr wrap="square" rtlCol="0">
            <a:spAutoFit/>
          </a:bodyPr>
          <a:lstStyle/>
          <a:p>
            <a:r>
              <a:rPr lang="en-US" sz="3200" b="0" dirty="0">
                <a:latin typeface="Tahoma" panose="020B0604030504040204" pitchFamily="34" charset="0"/>
                <a:ea typeface="Tahoma" panose="020B0604030504040204" pitchFamily="34" charset="0"/>
                <a:cs typeface="Tahoma" panose="020B0604030504040204" pitchFamily="34" charset="0"/>
              </a:rPr>
              <a:t>A just, peaceful and prosperous hemisphere in which all people have meaningful opportunities to thrive.</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9813682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ow we Wo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7885042" y="365125"/>
            <a:ext cx="3468757" cy="5744127"/>
          </a:xfrm>
          <a:prstGeom prst="rect">
            <a:avLst/>
          </a:prstGeom>
        </p:spPr>
        <p:txBody>
          <a:bodyPr anchor="ctr"/>
          <a:lstStyle>
            <a:lvl1pPr algn="ctr">
              <a:defRPr sz="6000" b="0" i="0" baseline="0">
                <a:solidFill>
                  <a:srgbClr val="83A0B7"/>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pic>
        <p:nvPicPr>
          <p:cNvPr id="3" name="Picture 2">
            <a:extLst>
              <a:ext uri="{FF2B5EF4-FFF2-40B4-BE49-F238E27FC236}">
                <a16:creationId xmlns:a16="http://schemas.microsoft.com/office/drawing/2014/main" id="{D4EA2A83-D275-A540-9CFC-DA07C00B52A8}"/>
              </a:ext>
            </a:extLst>
          </p:cNvPr>
          <p:cNvPicPr>
            <a:picLocks noChangeAspect="1"/>
          </p:cNvPicPr>
          <p:nvPr userDrawn="1"/>
        </p:nvPicPr>
        <p:blipFill>
          <a:blip r:embed="rId3"/>
          <a:stretch>
            <a:fillRect/>
          </a:stretch>
        </p:blipFill>
        <p:spPr>
          <a:xfrm>
            <a:off x="-395617" y="0"/>
            <a:ext cx="8875059" cy="6858000"/>
          </a:xfrm>
          <a:prstGeom prst="rect">
            <a:avLst/>
          </a:prstGeom>
        </p:spPr>
      </p:pic>
    </p:spTree>
    <p:extLst>
      <p:ext uri="{BB962C8B-B14F-4D97-AF65-F5344CB8AC3E}">
        <p14:creationId xmlns:p14="http://schemas.microsoft.com/office/powerpoint/2010/main" val="11869540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reas of Wor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6"/>
            <a:ext cx="10515600" cy="1105866"/>
          </a:xfrm>
          <a:prstGeom prst="rect">
            <a:avLst/>
          </a:prstGeom>
        </p:spPr>
        <p:txBody>
          <a:bodyPr anchor="ctr"/>
          <a:lstStyle>
            <a:lvl1pPr algn="ctr">
              <a:defRPr sz="6000" b="0" i="0" baseline="0">
                <a:solidFill>
                  <a:srgbClr val="83A0B7"/>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pic>
        <p:nvPicPr>
          <p:cNvPr id="8" name="Picture 7">
            <a:extLst>
              <a:ext uri="{FF2B5EF4-FFF2-40B4-BE49-F238E27FC236}">
                <a16:creationId xmlns:a16="http://schemas.microsoft.com/office/drawing/2014/main" id="{B589D7BA-A349-D447-84FC-6909CA53D7B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08584" y="2322971"/>
            <a:ext cx="1465729" cy="1465729"/>
          </a:xfrm>
          <a:prstGeom prst="rect">
            <a:avLst/>
          </a:prstGeom>
        </p:spPr>
      </p:pic>
      <p:pic>
        <p:nvPicPr>
          <p:cNvPr id="9" name="Picture 8">
            <a:extLst>
              <a:ext uri="{FF2B5EF4-FFF2-40B4-BE49-F238E27FC236}">
                <a16:creationId xmlns:a16="http://schemas.microsoft.com/office/drawing/2014/main" id="{B94EC795-C936-1841-A4AD-A9323C8025B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785620" y="2322971"/>
            <a:ext cx="1459940" cy="1459940"/>
          </a:xfrm>
          <a:prstGeom prst="rect">
            <a:avLst/>
          </a:prstGeom>
        </p:spPr>
      </p:pic>
      <p:sp>
        <p:nvSpPr>
          <p:cNvPr id="10" name="Content Placeholder 2">
            <a:extLst>
              <a:ext uri="{FF2B5EF4-FFF2-40B4-BE49-F238E27FC236}">
                <a16:creationId xmlns:a16="http://schemas.microsoft.com/office/drawing/2014/main" id="{7B1395FD-3076-AF4B-8992-A852DD158C9B}"/>
              </a:ext>
            </a:extLst>
          </p:cNvPr>
          <p:cNvSpPr txBox="1">
            <a:spLocks/>
          </p:cNvSpPr>
          <p:nvPr userDrawn="1"/>
        </p:nvSpPr>
        <p:spPr>
          <a:xfrm>
            <a:off x="6349759" y="3969113"/>
            <a:ext cx="2331663" cy="26331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b="1" i="0" kern="1200">
                <a:solidFill>
                  <a:schemeClr val="tx1">
                    <a:lumMod val="75000"/>
                    <a:lumOff val="25000"/>
                  </a:schemeClr>
                </a:solidFill>
                <a:latin typeface="Museo Slab 700" charset="0"/>
                <a:ea typeface="Museo Slab 700" charset="0"/>
                <a:cs typeface="Museo Slab 700" charset="0"/>
              </a:defRPr>
            </a:lvl1pPr>
            <a:lvl2pPr marL="457200" indent="0" algn="l" defTabSz="914400" rtl="0" eaLnBrk="1" latinLnBrk="0" hangingPunct="1">
              <a:lnSpc>
                <a:spcPct val="90000"/>
              </a:lnSpc>
              <a:spcBef>
                <a:spcPts val="500"/>
              </a:spcBef>
              <a:buFont typeface="Arial"/>
              <a:buNone/>
              <a:defRPr sz="2800" b="0" i="0" kern="1200">
                <a:solidFill>
                  <a:schemeClr val="tx1">
                    <a:lumMod val="75000"/>
                    <a:lumOff val="25000"/>
                  </a:schemeClr>
                </a:solidFill>
                <a:latin typeface="Museo Slab 300" charset="0"/>
                <a:ea typeface="Museo Slab 300" charset="0"/>
                <a:cs typeface="Museo Slab 300" charset="0"/>
              </a:defRPr>
            </a:lvl2pPr>
            <a:lvl3pPr marL="914400" indent="0" algn="l" defTabSz="914400" rtl="0" eaLnBrk="1" latinLnBrk="0" hangingPunct="1">
              <a:lnSpc>
                <a:spcPct val="90000"/>
              </a:lnSpc>
              <a:spcBef>
                <a:spcPts val="500"/>
              </a:spcBef>
              <a:buFont typeface="Arial"/>
              <a:buNone/>
              <a:defRPr sz="2000" b="0" i="0" kern="1200">
                <a:solidFill>
                  <a:schemeClr val="tx1">
                    <a:lumMod val="75000"/>
                    <a:lumOff val="25000"/>
                  </a:schemeClr>
                </a:solidFill>
                <a:latin typeface="Museo Slab 300" charset="0"/>
                <a:ea typeface="Museo Slab 300" charset="0"/>
                <a:cs typeface="Museo Slab 300"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800" b="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Peace, Justice, Security</a:t>
            </a:r>
          </a:p>
        </p:txBody>
      </p:sp>
      <p:pic>
        <p:nvPicPr>
          <p:cNvPr id="11" name="Picture 10">
            <a:extLst>
              <a:ext uri="{FF2B5EF4-FFF2-40B4-BE49-F238E27FC236}">
                <a16:creationId xmlns:a16="http://schemas.microsoft.com/office/drawing/2014/main" id="{F39243EE-A768-9248-82B0-AA77FA2F61EF}"/>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105298" y="2322971"/>
            <a:ext cx="1459940" cy="1459940"/>
          </a:xfrm>
          <a:prstGeom prst="rect">
            <a:avLst/>
          </a:prstGeom>
        </p:spPr>
      </p:pic>
      <p:sp>
        <p:nvSpPr>
          <p:cNvPr id="12" name="Content Placeholder 2">
            <a:extLst>
              <a:ext uri="{FF2B5EF4-FFF2-40B4-BE49-F238E27FC236}">
                <a16:creationId xmlns:a16="http://schemas.microsoft.com/office/drawing/2014/main" id="{6D8EBA61-B5BA-5148-8CEA-6C90B0879133}"/>
              </a:ext>
            </a:extLst>
          </p:cNvPr>
          <p:cNvSpPr txBox="1">
            <a:spLocks/>
          </p:cNvSpPr>
          <p:nvPr userDrawn="1"/>
        </p:nvSpPr>
        <p:spPr>
          <a:xfrm>
            <a:off x="3309098" y="3944645"/>
            <a:ext cx="3057804" cy="26331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b="1" i="0" kern="1200">
                <a:solidFill>
                  <a:schemeClr val="tx1">
                    <a:lumMod val="75000"/>
                    <a:lumOff val="25000"/>
                  </a:schemeClr>
                </a:solidFill>
                <a:latin typeface="Museo Slab 700" charset="0"/>
                <a:ea typeface="Museo Slab 700" charset="0"/>
                <a:cs typeface="Museo Slab 700" charset="0"/>
              </a:defRPr>
            </a:lvl1pPr>
            <a:lvl2pPr marL="457200" indent="0" algn="l" defTabSz="914400" rtl="0" eaLnBrk="1" latinLnBrk="0" hangingPunct="1">
              <a:lnSpc>
                <a:spcPct val="90000"/>
              </a:lnSpc>
              <a:spcBef>
                <a:spcPts val="500"/>
              </a:spcBef>
              <a:buFont typeface="Arial"/>
              <a:buNone/>
              <a:defRPr sz="2800" b="0" i="0" kern="1200">
                <a:solidFill>
                  <a:schemeClr val="tx1">
                    <a:lumMod val="75000"/>
                    <a:lumOff val="25000"/>
                  </a:schemeClr>
                </a:solidFill>
                <a:latin typeface="Museo Slab 300" charset="0"/>
                <a:ea typeface="Museo Slab 300" charset="0"/>
                <a:cs typeface="Museo Slab 300" charset="0"/>
              </a:defRPr>
            </a:lvl2pPr>
            <a:lvl3pPr marL="914400" indent="0" algn="l" defTabSz="914400" rtl="0" eaLnBrk="1" latinLnBrk="0" hangingPunct="1">
              <a:lnSpc>
                <a:spcPct val="90000"/>
              </a:lnSpc>
              <a:spcBef>
                <a:spcPts val="500"/>
              </a:spcBef>
              <a:buFont typeface="Arial"/>
              <a:buNone/>
              <a:defRPr sz="2000" b="0" i="0" kern="1200">
                <a:solidFill>
                  <a:schemeClr val="tx1">
                    <a:lumMod val="75000"/>
                    <a:lumOff val="25000"/>
                  </a:schemeClr>
                </a:solidFill>
                <a:latin typeface="Museo Slab 300" charset="0"/>
                <a:ea typeface="Museo Slab 300" charset="0"/>
                <a:cs typeface="Museo Slab 300"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800" b="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Democracy, Governance, Human Rights</a:t>
            </a:r>
          </a:p>
        </p:txBody>
      </p:sp>
      <p:sp>
        <p:nvSpPr>
          <p:cNvPr id="14" name="Content Placeholder 2">
            <a:extLst>
              <a:ext uri="{FF2B5EF4-FFF2-40B4-BE49-F238E27FC236}">
                <a16:creationId xmlns:a16="http://schemas.microsoft.com/office/drawing/2014/main" id="{EEA930EE-9BCC-B243-A93F-62BF10348AE8}"/>
              </a:ext>
            </a:extLst>
          </p:cNvPr>
          <p:cNvSpPr txBox="1">
            <a:spLocks/>
          </p:cNvSpPr>
          <p:nvPr userDrawn="1"/>
        </p:nvSpPr>
        <p:spPr>
          <a:xfrm>
            <a:off x="8786191" y="3969113"/>
            <a:ext cx="3319835" cy="26331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b="1" i="0" kern="1200">
                <a:solidFill>
                  <a:schemeClr val="tx1">
                    <a:lumMod val="75000"/>
                    <a:lumOff val="25000"/>
                  </a:schemeClr>
                </a:solidFill>
                <a:latin typeface="Museo Slab 700" charset="0"/>
                <a:ea typeface="Museo Slab 700" charset="0"/>
                <a:cs typeface="Museo Slab 700" charset="0"/>
              </a:defRPr>
            </a:lvl1pPr>
            <a:lvl2pPr marL="457200" indent="0" algn="l" defTabSz="914400" rtl="0" eaLnBrk="1" latinLnBrk="0" hangingPunct="1">
              <a:lnSpc>
                <a:spcPct val="90000"/>
              </a:lnSpc>
              <a:spcBef>
                <a:spcPts val="500"/>
              </a:spcBef>
              <a:buFont typeface="Arial"/>
              <a:buNone/>
              <a:defRPr sz="2800" b="0" i="0" kern="1200">
                <a:solidFill>
                  <a:schemeClr val="tx1">
                    <a:lumMod val="75000"/>
                    <a:lumOff val="25000"/>
                  </a:schemeClr>
                </a:solidFill>
                <a:latin typeface="Museo Slab 300" charset="0"/>
                <a:ea typeface="Museo Slab 300" charset="0"/>
                <a:cs typeface="Museo Slab 300" charset="0"/>
              </a:defRPr>
            </a:lvl2pPr>
            <a:lvl3pPr marL="914400" indent="0" algn="l" defTabSz="914400" rtl="0" eaLnBrk="1" latinLnBrk="0" hangingPunct="1">
              <a:lnSpc>
                <a:spcPct val="90000"/>
              </a:lnSpc>
              <a:spcBef>
                <a:spcPts val="500"/>
              </a:spcBef>
              <a:buFont typeface="Arial"/>
              <a:buNone/>
              <a:defRPr sz="2000" b="0" i="0" kern="1200">
                <a:solidFill>
                  <a:schemeClr val="tx1">
                    <a:lumMod val="75000"/>
                    <a:lumOff val="25000"/>
                  </a:schemeClr>
                </a:solidFill>
                <a:latin typeface="Museo Slab 300" charset="0"/>
                <a:ea typeface="Museo Slab 300" charset="0"/>
                <a:cs typeface="Museo Slab 300"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800" b="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Resilience, Disaster Management, Climate Adaptation</a:t>
            </a:r>
          </a:p>
        </p:txBody>
      </p:sp>
      <p:pic>
        <p:nvPicPr>
          <p:cNvPr id="15" name="Picture 14">
            <a:extLst>
              <a:ext uri="{FF2B5EF4-FFF2-40B4-BE49-F238E27FC236}">
                <a16:creationId xmlns:a16="http://schemas.microsoft.com/office/drawing/2014/main" id="{9247448C-57EE-BB49-BB85-1F79A2A37595}"/>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9716138" y="2322971"/>
            <a:ext cx="1459940" cy="1459940"/>
          </a:xfrm>
          <a:prstGeom prst="rect">
            <a:avLst/>
          </a:prstGeom>
        </p:spPr>
      </p:pic>
      <p:sp>
        <p:nvSpPr>
          <p:cNvPr id="16" name="Content Placeholder 2">
            <a:extLst>
              <a:ext uri="{FF2B5EF4-FFF2-40B4-BE49-F238E27FC236}">
                <a16:creationId xmlns:a16="http://schemas.microsoft.com/office/drawing/2014/main" id="{8AC8FFC4-985C-CA46-873D-F58EFDA4EE35}"/>
              </a:ext>
            </a:extLst>
          </p:cNvPr>
          <p:cNvSpPr txBox="1">
            <a:spLocks/>
          </p:cNvSpPr>
          <p:nvPr userDrawn="1"/>
        </p:nvSpPr>
        <p:spPr>
          <a:xfrm>
            <a:off x="77692" y="3944645"/>
            <a:ext cx="3127512" cy="26331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b="1" i="0" kern="1200">
                <a:solidFill>
                  <a:schemeClr val="tx1">
                    <a:lumMod val="75000"/>
                    <a:lumOff val="25000"/>
                  </a:schemeClr>
                </a:solidFill>
                <a:latin typeface="Museo Slab 700" charset="0"/>
                <a:ea typeface="Museo Slab 700" charset="0"/>
                <a:cs typeface="Museo Slab 700" charset="0"/>
              </a:defRPr>
            </a:lvl1pPr>
            <a:lvl2pPr marL="457200" indent="0" algn="l" defTabSz="914400" rtl="0" eaLnBrk="1" latinLnBrk="0" hangingPunct="1">
              <a:lnSpc>
                <a:spcPct val="90000"/>
              </a:lnSpc>
              <a:spcBef>
                <a:spcPts val="500"/>
              </a:spcBef>
              <a:buFont typeface="Arial"/>
              <a:buNone/>
              <a:defRPr sz="2800" b="0" i="0" kern="1200">
                <a:solidFill>
                  <a:schemeClr val="tx1">
                    <a:lumMod val="75000"/>
                    <a:lumOff val="25000"/>
                  </a:schemeClr>
                </a:solidFill>
                <a:latin typeface="Museo Slab 300" charset="0"/>
                <a:ea typeface="Museo Slab 300" charset="0"/>
                <a:cs typeface="Museo Slab 300" charset="0"/>
              </a:defRPr>
            </a:lvl2pPr>
            <a:lvl3pPr marL="914400" indent="0" algn="l" defTabSz="914400" rtl="0" eaLnBrk="1" latinLnBrk="0" hangingPunct="1">
              <a:lnSpc>
                <a:spcPct val="90000"/>
              </a:lnSpc>
              <a:spcBef>
                <a:spcPts val="500"/>
              </a:spcBef>
              <a:buFont typeface="Arial"/>
              <a:buNone/>
              <a:defRPr sz="2000" b="0" i="0" kern="1200">
                <a:solidFill>
                  <a:schemeClr val="tx1">
                    <a:lumMod val="75000"/>
                    <a:lumOff val="25000"/>
                  </a:schemeClr>
                </a:solidFill>
                <a:latin typeface="Museo Slab 300" charset="0"/>
                <a:ea typeface="Museo Slab 300" charset="0"/>
                <a:cs typeface="Museo Slab 300"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800" b="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Economic Opportunities, Health &amp; Nutrition, Education</a:t>
            </a:r>
          </a:p>
        </p:txBody>
      </p:sp>
    </p:spTree>
    <p:extLst>
      <p:ext uri="{BB962C8B-B14F-4D97-AF65-F5344CB8AC3E}">
        <p14:creationId xmlns:p14="http://schemas.microsoft.com/office/powerpoint/2010/main" val="793456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g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a:prstGeom prst="rect">
            <a:avLst/>
          </a:prstGeom>
        </p:spPr>
        <p:txBody>
          <a:bodyPr anchor="ctr"/>
          <a:lstStyle>
            <a:lvl1pPr algn="ctr">
              <a:defRPr sz="6000" b="0" i="0" baseline="0">
                <a:solidFill>
                  <a:srgbClr val="83A0B7"/>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19" name="Oval 18"/>
          <p:cNvSpPr/>
          <p:nvPr userDrawn="1"/>
        </p:nvSpPr>
        <p:spPr>
          <a:xfrm>
            <a:off x="3520987" y="2284344"/>
            <a:ext cx="2147047" cy="2147047"/>
          </a:xfrm>
          <a:prstGeom prst="ellipse">
            <a:avLst/>
          </a:prstGeom>
          <a:solidFill>
            <a:srgbClr val="1F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userDrawn="1"/>
        </p:nvSpPr>
        <p:spPr>
          <a:xfrm>
            <a:off x="3663351" y="2337353"/>
            <a:ext cx="2147047" cy="2147047"/>
          </a:xfrm>
          <a:prstGeom prst="ellipse">
            <a:avLst/>
          </a:prstGeom>
          <a:noFill/>
          <a:ln>
            <a:solidFill>
              <a:srgbClr val="1F3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443090" y="2284344"/>
            <a:ext cx="2147047" cy="2147047"/>
          </a:xfrm>
          <a:prstGeom prst="ellipse">
            <a:avLst/>
          </a:prstGeom>
          <a:solidFill>
            <a:srgbClr val="1F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userDrawn="1"/>
        </p:nvSpPr>
        <p:spPr>
          <a:xfrm>
            <a:off x="6585454" y="2337353"/>
            <a:ext cx="2147047" cy="2147047"/>
          </a:xfrm>
          <a:prstGeom prst="ellipse">
            <a:avLst/>
          </a:prstGeom>
          <a:noFill/>
          <a:ln>
            <a:solidFill>
              <a:srgbClr val="1F3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a:off x="9248558" y="2284344"/>
            <a:ext cx="2147047" cy="2147047"/>
          </a:xfrm>
          <a:prstGeom prst="ellipse">
            <a:avLst/>
          </a:prstGeom>
          <a:solidFill>
            <a:srgbClr val="1F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9390922" y="2337353"/>
            <a:ext cx="2147047" cy="2147047"/>
          </a:xfrm>
          <a:prstGeom prst="ellipse">
            <a:avLst/>
          </a:prstGeom>
          <a:noFill/>
          <a:ln>
            <a:solidFill>
              <a:srgbClr val="1F3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612134" y="2284344"/>
            <a:ext cx="2147047" cy="2147047"/>
          </a:xfrm>
          <a:prstGeom prst="ellipse">
            <a:avLst/>
          </a:prstGeom>
          <a:solidFill>
            <a:srgbClr val="1F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userDrawn="1"/>
        </p:nvSpPr>
        <p:spPr>
          <a:xfrm>
            <a:off x="754498" y="2337353"/>
            <a:ext cx="2147047" cy="2147047"/>
          </a:xfrm>
          <a:prstGeom prst="ellipse">
            <a:avLst/>
          </a:prstGeom>
          <a:noFill/>
          <a:ln>
            <a:solidFill>
              <a:srgbClr val="1F3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D44AB56-2760-CB47-8775-B3F17D8DB28E}"/>
              </a:ext>
            </a:extLst>
          </p:cNvPr>
          <p:cNvSpPr>
            <a:spLocks noGrp="1"/>
          </p:cNvSpPr>
          <p:nvPr>
            <p:ph type="body" sz="quarter" idx="10" hasCustomPrompt="1"/>
          </p:nvPr>
        </p:nvSpPr>
        <p:spPr>
          <a:xfrm>
            <a:off x="981075" y="3105149"/>
            <a:ext cx="1409700" cy="752475"/>
          </a:xfrm>
          <a:prstGeom prst="rect">
            <a:avLst/>
          </a:prstGeom>
        </p:spPr>
        <p:txBody>
          <a:bodyPr/>
          <a:lstStyle>
            <a:lvl1pPr marL="0" indent="0" algn="ctr">
              <a:buNone/>
              <a:defRPr sz="3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Insert #</a:t>
            </a:r>
          </a:p>
        </p:txBody>
      </p:sp>
      <p:sp>
        <p:nvSpPr>
          <p:cNvPr id="21" name="Text Placeholder 2">
            <a:extLst>
              <a:ext uri="{FF2B5EF4-FFF2-40B4-BE49-F238E27FC236}">
                <a16:creationId xmlns:a16="http://schemas.microsoft.com/office/drawing/2014/main" id="{DB2F17CD-9ED8-C941-9F86-92DA22A0CA8B}"/>
              </a:ext>
            </a:extLst>
          </p:cNvPr>
          <p:cNvSpPr>
            <a:spLocks noGrp="1"/>
          </p:cNvSpPr>
          <p:nvPr>
            <p:ph type="body" sz="quarter" idx="11" hasCustomPrompt="1"/>
          </p:nvPr>
        </p:nvSpPr>
        <p:spPr>
          <a:xfrm>
            <a:off x="3953877" y="3105149"/>
            <a:ext cx="1409700" cy="752475"/>
          </a:xfrm>
          <a:prstGeom prst="rect">
            <a:avLst/>
          </a:prstGeom>
        </p:spPr>
        <p:txBody>
          <a:bodyPr/>
          <a:lstStyle>
            <a:lvl1pPr marL="0" indent="0" algn="ctr">
              <a:buNone/>
              <a:defRPr sz="3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Insert #</a:t>
            </a:r>
          </a:p>
        </p:txBody>
      </p:sp>
      <p:sp>
        <p:nvSpPr>
          <p:cNvPr id="22" name="Text Placeholder 2">
            <a:extLst>
              <a:ext uri="{FF2B5EF4-FFF2-40B4-BE49-F238E27FC236}">
                <a16:creationId xmlns:a16="http://schemas.microsoft.com/office/drawing/2014/main" id="{311DFC38-DB4D-2141-9439-C723A3347472}"/>
              </a:ext>
            </a:extLst>
          </p:cNvPr>
          <p:cNvSpPr>
            <a:spLocks noGrp="1"/>
          </p:cNvSpPr>
          <p:nvPr>
            <p:ph type="body" sz="quarter" idx="12" hasCustomPrompt="1"/>
          </p:nvPr>
        </p:nvSpPr>
        <p:spPr>
          <a:xfrm>
            <a:off x="6791325" y="3105149"/>
            <a:ext cx="1409700" cy="752475"/>
          </a:xfrm>
          <a:prstGeom prst="rect">
            <a:avLst/>
          </a:prstGeom>
        </p:spPr>
        <p:txBody>
          <a:bodyPr/>
          <a:lstStyle>
            <a:lvl1pPr marL="0" indent="0" algn="ctr">
              <a:buNone/>
              <a:defRPr sz="3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Insert #</a:t>
            </a:r>
          </a:p>
        </p:txBody>
      </p:sp>
      <p:sp>
        <p:nvSpPr>
          <p:cNvPr id="24" name="Text Placeholder 2">
            <a:extLst>
              <a:ext uri="{FF2B5EF4-FFF2-40B4-BE49-F238E27FC236}">
                <a16:creationId xmlns:a16="http://schemas.microsoft.com/office/drawing/2014/main" id="{0260B27C-5BCE-E449-8066-A73B94302E0A}"/>
              </a:ext>
            </a:extLst>
          </p:cNvPr>
          <p:cNvSpPr>
            <a:spLocks noGrp="1"/>
          </p:cNvSpPr>
          <p:nvPr>
            <p:ph type="body" sz="quarter" idx="13" hasCustomPrompt="1"/>
          </p:nvPr>
        </p:nvSpPr>
        <p:spPr>
          <a:xfrm>
            <a:off x="9629775" y="3105149"/>
            <a:ext cx="1409700" cy="752475"/>
          </a:xfrm>
          <a:prstGeom prst="rect">
            <a:avLst/>
          </a:prstGeom>
        </p:spPr>
        <p:txBody>
          <a:bodyPr/>
          <a:lstStyle>
            <a:lvl1pPr marL="0" indent="0" algn="ctr">
              <a:buNone/>
              <a:defRPr sz="3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Insert #</a:t>
            </a:r>
          </a:p>
        </p:txBody>
      </p:sp>
      <p:sp>
        <p:nvSpPr>
          <p:cNvPr id="5" name="Text Placeholder 4">
            <a:extLst>
              <a:ext uri="{FF2B5EF4-FFF2-40B4-BE49-F238E27FC236}">
                <a16:creationId xmlns:a16="http://schemas.microsoft.com/office/drawing/2014/main" id="{30E211BB-F00E-1845-86E5-4C1C90BEC958}"/>
              </a:ext>
            </a:extLst>
          </p:cNvPr>
          <p:cNvSpPr>
            <a:spLocks noGrp="1"/>
          </p:cNvSpPr>
          <p:nvPr>
            <p:ph type="body" sz="quarter" idx="14" hasCustomPrompt="1"/>
          </p:nvPr>
        </p:nvSpPr>
        <p:spPr>
          <a:xfrm>
            <a:off x="419100" y="4657725"/>
            <a:ext cx="2628900" cy="1114425"/>
          </a:xfrm>
          <a:prstGeom prst="rect">
            <a:avLst/>
          </a:prstGeom>
        </p:spPr>
        <p:txBody>
          <a:bodyPr/>
          <a:lstStyle>
            <a:lvl1pPr marL="0" indent="0" algn="ctr">
              <a:buNone/>
              <a:defRPr>
                <a:solidFill>
                  <a:srgbClr val="1F354C"/>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change caption</a:t>
            </a:r>
          </a:p>
        </p:txBody>
      </p:sp>
      <p:sp>
        <p:nvSpPr>
          <p:cNvPr id="26" name="Text Placeholder 4">
            <a:extLst>
              <a:ext uri="{FF2B5EF4-FFF2-40B4-BE49-F238E27FC236}">
                <a16:creationId xmlns:a16="http://schemas.microsoft.com/office/drawing/2014/main" id="{6FACDDCB-4C34-A248-9CA5-BD1CEC66E25E}"/>
              </a:ext>
            </a:extLst>
          </p:cNvPr>
          <p:cNvSpPr>
            <a:spLocks noGrp="1"/>
          </p:cNvSpPr>
          <p:nvPr>
            <p:ph type="body" sz="quarter" idx="15" hasCustomPrompt="1"/>
          </p:nvPr>
        </p:nvSpPr>
        <p:spPr>
          <a:xfrm>
            <a:off x="3343275" y="4657725"/>
            <a:ext cx="2628900" cy="1114425"/>
          </a:xfrm>
          <a:prstGeom prst="rect">
            <a:avLst/>
          </a:prstGeom>
        </p:spPr>
        <p:txBody>
          <a:bodyPr/>
          <a:lstStyle>
            <a:lvl1pPr marL="0" indent="0" algn="ctr">
              <a:buNone/>
              <a:defRPr>
                <a:solidFill>
                  <a:srgbClr val="1F354C"/>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change caption</a:t>
            </a:r>
          </a:p>
        </p:txBody>
      </p:sp>
      <p:sp>
        <p:nvSpPr>
          <p:cNvPr id="28" name="Text Placeholder 4">
            <a:extLst>
              <a:ext uri="{FF2B5EF4-FFF2-40B4-BE49-F238E27FC236}">
                <a16:creationId xmlns:a16="http://schemas.microsoft.com/office/drawing/2014/main" id="{6553C495-E9B5-3343-A551-E965B7E0800D}"/>
              </a:ext>
            </a:extLst>
          </p:cNvPr>
          <p:cNvSpPr>
            <a:spLocks noGrp="1"/>
          </p:cNvSpPr>
          <p:nvPr>
            <p:ph type="body" sz="quarter" idx="16" hasCustomPrompt="1"/>
          </p:nvPr>
        </p:nvSpPr>
        <p:spPr>
          <a:xfrm>
            <a:off x="6267450" y="4657725"/>
            <a:ext cx="2628900" cy="1114425"/>
          </a:xfrm>
          <a:prstGeom prst="rect">
            <a:avLst/>
          </a:prstGeom>
        </p:spPr>
        <p:txBody>
          <a:bodyPr/>
          <a:lstStyle>
            <a:lvl1pPr marL="0" indent="0" algn="ctr">
              <a:buNone/>
              <a:defRPr>
                <a:solidFill>
                  <a:srgbClr val="1F354C"/>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change caption</a:t>
            </a:r>
          </a:p>
        </p:txBody>
      </p:sp>
      <p:sp>
        <p:nvSpPr>
          <p:cNvPr id="29" name="Text Placeholder 4">
            <a:extLst>
              <a:ext uri="{FF2B5EF4-FFF2-40B4-BE49-F238E27FC236}">
                <a16:creationId xmlns:a16="http://schemas.microsoft.com/office/drawing/2014/main" id="{EFD25151-ECDD-5242-B1CA-2B9F842B3B85}"/>
              </a:ext>
            </a:extLst>
          </p:cNvPr>
          <p:cNvSpPr>
            <a:spLocks noGrp="1"/>
          </p:cNvSpPr>
          <p:nvPr>
            <p:ph type="body" sz="quarter" idx="17" hasCustomPrompt="1"/>
          </p:nvPr>
        </p:nvSpPr>
        <p:spPr>
          <a:xfrm>
            <a:off x="9149995" y="4657725"/>
            <a:ext cx="2628900" cy="1114425"/>
          </a:xfrm>
          <a:prstGeom prst="rect">
            <a:avLst/>
          </a:prstGeom>
        </p:spPr>
        <p:txBody>
          <a:bodyPr/>
          <a:lstStyle>
            <a:lvl1pPr marL="0" indent="0" algn="ctr">
              <a:buNone/>
              <a:defRPr>
                <a:solidFill>
                  <a:srgbClr val="1F354C"/>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change caption</a:t>
            </a:r>
          </a:p>
        </p:txBody>
      </p:sp>
    </p:spTree>
    <p:extLst>
      <p:ext uri="{BB962C8B-B14F-4D97-AF65-F5344CB8AC3E}">
        <p14:creationId xmlns:p14="http://schemas.microsoft.com/office/powerpoint/2010/main" val="1189760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o Are W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838200" y="365126"/>
            <a:ext cx="10515600" cy="1105866"/>
          </a:xfrm>
          <a:prstGeom prst="rect">
            <a:avLst/>
          </a:prstGeom>
        </p:spPr>
        <p:txBody>
          <a:bodyPr anchor="ctr"/>
          <a:lstStyle>
            <a:lvl1pPr algn="ctr">
              <a:defRPr sz="6000" b="0" i="0" baseline="0">
                <a:solidFill>
                  <a:srgbClr val="83A0B7"/>
                </a:solidFill>
                <a:latin typeface="Tahoma" panose="020B0604030504040204" pitchFamily="34" charset="0"/>
                <a:ea typeface="Tahoma" panose="020B0604030504040204" pitchFamily="34" charset="0"/>
                <a:cs typeface="Tahoma" panose="020B0604030504040204" pitchFamily="34" charset="0"/>
              </a:defRPr>
            </a:lvl1pPr>
          </a:lstStyle>
          <a:p>
            <a:r>
              <a:rPr lang="en-US" dirty="0"/>
              <a:t>Who Are We?</a:t>
            </a:r>
          </a:p>
        </p:txBody>
      </p:sp>
      <p:sp>
        <p:nvSpPr>
          <p:cNvPr id="17" name="Title 12"/>
          <p:cNvSpPr txBox="1">
            <a:spLocks/>
          </p:cNvSpPr>
          <p:nvPr userDrawn="1"/>
        </p:nvSpPr>
        <p:spPr>
          <a:xfrm>
            <a:off x="838200" y="1736035"/>
            <a:ext cx="10344150" cy="3007415"/>
          </a:xfrm>
          <a:prstGeom prst="rect">
            <a:avLst/>
          </a:prstGeom>
        </p:spPr>
        <p:txBody>
          <a:bodyPr anchor="t"/>
          <a:lstStyle>
            <a:lvl1pPr algn="ctr" defTabSz="914400" rtl="0" eaLnBrk="1" latinLnBrk="0" hangingPunct="1">
              <a:lnSpc>
                <a:spcPct val="90000"/>
              </a:lnSpc>
              <a:spcBef>
                <a:spcPct val="0"/>
              </a:spcBef>
              <a:buNone/>
              <a:defRPr sz="6000" b="1" i="0" kern="1200" baseline="0">
                <a:solidFill>
                  <a:schemeClr val="bg1"/>
                </a:solidFill>
                <a:latin typeface="Proxima Nova" charset="0"/>
                <a:ea typeface="Proxima Nova" charset="0"/>
                <a:cs typeface="Proxima Nova" charset="0"/>
              </a:defRPr>
            </a:lvl1pPr>
          </a:lstStyle>
          <a:p>
            <a:pPr marL="0" algn="l">
              <a:lnSpc>
                <a:spcPct val="100000"/>
              </a:lnSpc>
              <a:spcBef>
                <a:spcPts val="1200"/>
              </a:spcBef>
            </a:pPr>
            <a:r>
              <a:rPr lang="en-US" sz="2600" b="0" i="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PADF was founded by the Organization of American States (OAS) in 1962 to improve </a:t>
            </a:r>
            <a:r>
              <a:rPr lang="en-US" sz="2600" b="1" i="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socio-economic development and disaster resilience</a:t>
            </a:r>
            <a:r>
              <a:rPr lang="en-US" sz="2600" b="0" i="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 in Latin America and the Caribbean.</a:t>
            </a:r>
          </a:p>
          <a:p>
            <a:pPr marL="0" algn="l">
              <a:lnSpc>
                <a:spcPct val="100000"/>
              </a:lnSpc>
              <a:spcBef>
                <a:spcPts val="1200"/>
              </a:spcBef>
            </a:pPr>
            <a:r>
              <a:rPr lang="en-US" sz="2600" b="0" i="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We partner with regional governments and private sector donors.</a:t>
            </a:r>
          </a:p>
          <a:p>
            <a:pPr marL="0" marR="0" indent="0" algn="l" defTabSz="914400" rtl="0" eaLnBrk="1" fontAlgn="auto" latinLnBrk="0" hangingPunct="1">
              <a:lnSpc>
                <a:spcPct val="100000"/>
              </a:lnSpc>
              <a:spcBef>
                <a:spcPts val="1200"/>
              </a:spcBef>
              <a:spcAft>
                <a:spcPts val="0"/>
              </a:spcAft>
              <a:buClrTx/>
              <a:buSzTx/>
              <a:buFontTx/>
              <a:buNone/>
              <a:tabLst/>
              <a:defRPr/>
            </a:pPr>
            <a:r>
              <a:rPr lang="en-US" sz="2600" b="0" i="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We support the development of the most vulnerable populations in the Americas:</a:t>
            </a:r>
          </a:p>
        </p:txBody>
      </p:sp>
      <p:sp>
        <p:nvSpPr>
          <p:cNvPr id="3" name="Rectangle 2"/>
          <p:cNvSpPr/>
          <p:nvPr userDrawn="1"/>
        </p:nvSpPr>
        <p:spPr>
          <a:xfrm>
            <a:off x="1553818" y="4743450"/>
            <a:ext cx="3535017" cy="1292662"/>
          </a:xfrm>
          <a:prstGeom prst="rect">
            <a:avLst/>
          </a:prstGeom>
        </p:spPr>
        <p:txBody>
          <a:bodyPr wrap="square">
            <a:spAutoFit/>
          </a:bodyPr>
          <a:lstStyle/>
          <a:p>
            <a:pPr marL="457200" indent="-457200">
              <a:buFont typeface="Arial" charset="0"/>
              <a:buChar char="•"/>
            </a:pPr>
            <a:r>
              <a:rPr lang="en-US" sz="2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Indigenous people</a:t>
            </a:r>
          </a:p>
          <a:p>
            <a:pPr marL="457200" indent="-457200">
              <a:buFont typeface="Arial" charset="0"/>
              <a:buChar char="•"/>
            </a:pPr>
            <a:r>
              <a:rPr lang="en-US" sz="2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Afro-descendants</a:t>
            </a:r>
          </a:p>
          <a:p>
            <a:pPr marL="457200" indent="-457200">
              <a:buFont typeface="Arial" charset="0"/>
              <a:buChar char="•"/>
            </a:pPr>
            <a:r>
              <a:rPr lang="en-US" sz="2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Displaced persons</a:t>
            </a:r>
          </a:p>
        </p:txBody>
      </p:sp>
      <p:sp>
        <p:nvSpPr>
          <p:cNvPr id="6" name="Rectangle 5"/>
          <p:cNvSpPr/>
          <p:nvPr userDrawn="1"/>
        </p:nvSpPr>
        <p:spPr>
          <a:xfrm>
            <a:off x="5456583" y="4743450"/>
            <a:ext cx="4972878" cy="169277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2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At-risk youth</a:t>
            </a:r>
          </a:p>
          <a:p>
            <a:pPr marL="285750" indent="-285750">
              <a:buFont typeface="Arial" charset="0"/>
              <a:buChar char="•"/>
            </a:pPr>
            <a:r>
              <a:rPr lang="en-US" sz="26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Vulnerable groups</a:t>
            </a:r>
          </a:p>
          <a:p>
            <a:pPr marL="285750" indent="-285750">
              <a:buFont typeface="Arial" charset="0"/>
              <a:buChar char="•"/>
            </a:pPr>
            <a:r>
              <a:rPr lang="en-US" sz="26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Girls and women</a:t>
            </a:r>
          </a:p>
          <a:p>
            <a:pPr marL="285750" indent="-285750">
              <a:buFont typeface="Arial" charset="0"/>
              <a:buChar char="•"/>
            </a:pPr>
            <a:r>
              <a:rPr lang="en-US" sz="26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Poor in urban and rural areas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ansition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38200" y="187668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p:cNvSpPr>
            <a:spLocks noGrp="1"/>
          </p:cNvSpPr>
          <p:nvPr>
            <p:ph idx="1"/>
          </p:nvPr>
        </p:nvSpPr>
        <p:spPr>
          <a:xfrm>
            <a:off x="838200" y="3337184"/>
            <a:ext cx="10515600" cy="1440089"/>
          </a:xfrm>
          <a:prstGeom prst="rect">
            <a:avLst/>
          </a:prstGeom>
        </p:spPr>
        <p:txBody>
          <a:bodyPr vert="horz" lIns="91440" tIns="45720" rIns="91440" bIns="45720" rtlCol="0">
            <a:normAutofit/>
          </a:bodyPr>
          <a:lstStyle>
            <a:lvl1pPr>
              <a:defRPr b="0" i="0">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a:t>
            </a:r>
          </a:p>
        </p:txBody>
      </p:sp>
    </p:spTree>
    <p:extLst>
      <p:ext uri="{BB962C8B-B14F-4D97-AF65-F5344CB8AC3E}">
        <p14:creationId xmlns:p14="http://schemas.microsoft.com/office/powerpoint/2010/main" val="1240764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ansition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38200" y="1876684"/>
            <a:ext cx="10515600" cy="132556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8" name="Text Placeholder 2"/>
          <p:cNvSpPr>
            <a:spLocks noGrp="1"/>
          </p:cNvSpPr>
          <p:nvPr>
            <p:ph idx="1"/>
          </p:nvPr>
        </p:nvSpPr>
        <p:spPr>
          <a:xfrm>
            <a:off x="838200" y="3337184"/>
            <a:ext cx="10515600" cy="1440089"/>
          </a:xfrm>
          <a:prstGeom prst="rect">
            <a:avLst/>
          </a:prstGeom>
        </p:spPr>
        <p:txBody>
          <a:bodyPr vert="horz" lIns="91440" tIns="45720" rIns="91440" bIns="45720" rtlCol="0">
            <a:normAutofit/>
          </a:bodyPr>
          <a:lstStyle>
            <a:lvl1pPr algn="ctr">
              <a:defRPr sz="4400" b="0"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SAID, PADF">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06898" y="0"/>
            <a:ext cx="10354235" cy="6858000"/>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8718550" cy="6858000"/>
          </a:xfrm>
          <a:prstGeom prst="rect">
            <a:avLst/>
          </a:prstGeom>
        </p:spPr>
      </p:pic>
      <p:sp>
        <p:nvSpPr>
          <p:cNvPr id="5" name="Oval 4"/>
          <p:cNvSpPr/>
          <p:nvPr userDrawn="1"/>
        </p:nvSpPr>
        <p:spPr>
          <a:xfrm>
            <a:off x="-1709531" y="5046753"/>
            <a:ext cx="9011479" cy="396166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0"/>
          <p:cNvSpPr>
            <a:spLocks noGrp="1"/>
          </p:cNvSpPr>
          <p:nvPr>
            <p:ph idx="1"/>
          </p:nvPr>
        </p:nvSpPr>
        <p:spPr>
          <a:xfrm>
            <a:off x="633553" y="3313043"/>
            <a:ext cx="5992533" cy="1962794"/>
          </a:xfrm>
          <a:prstGeom prst="rect">
            <a:avLst/>
          </a:prstGeom>
        </p:spPr>
        <p:txBody>
          <a:bodyPr vert="horz" lIns="91440" tIns="45720" rIns="91440" bIns="45720" rtlCol="0">
            <a:normAutofit/>
          </a:bodyPr>
          <a:lstStyle>
            <a:lvl1pPr marL="0" indent="0">
              <a:lnSpc>
                <a:spcPct val="100000"/>
              </a:lnSpc>
              <a:defRPr/>
            </a:lvl1pPr>
            <a:lvl2pPr marL="0" indent="0">
              <a:lnSpc>
                <a:spcPct val="100000"/>
              </a:lnSpc>
              <a:defRPr/>
            </a:lvl2pPr>
          </a:lstStyle>
          <a:p>
            <a:pPr lvl="0"/>
            <a:r>
              <a:rPr lang="en-US" dirty="0"/>
              <a:t>Click to edit Master text styles</a:t>
            </a:r>
          </a:p>
          <a:p>
            <a:pPr lvl="1"/>
            <a:r>
              <a:rPr lang="en-US" dirty="0"/>
              <a:t>Second level</a:t>
            </a: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29819" y="5795253"/>
            <a:ext cx="1740829" cy="543331"/>
          </a:xfrm>
          <a:prstGeom prst="rect">
            <a:avLst/>
          </a:prstGeom>
        </p:spPr>
      </p:pic>
      <p:sp>
        <p:nvSpPr>
          <p:cNvPr id="4" name="Title 3"/>
          <p:cNvSpPr>
            <a:spLocks noGrp="1"/>
          </p:cNvSpPr>
          <p:nvPr>
            <p:ph type="title"/>
          </p:nvPr>
        </p:nvSpPr>
        <p:spPr>
          <a:xfrm>
            <a:off x="633553" y="1118035"/>
            <a:ext cx="6946690" cy="2049234"/>
          </a:xfrm>
        </p:spPr>
        <p:txBody>
          <a:bodyPr/>
          <a:lstStyle/>
          <a:p>
            <a:r>
              <a:rPr lang="en-US" dirty="0"/>
              <a:t>Click to edit Master title style</a:t>
            </a:r>
          </a:p>
        </p:txBody>
      </p:sp>
      <p:pic>
        <p:nvPicPr>
          <p:cNvPr id="6" name="Picture 5"/>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172" y="5576057"/>
            <a:ext cx="2665733" cy="1029071"/>
          </a:xfrm>
          <a:prstGeom prst="rect">
            <a:avLst/>
          </a:prstGeom>
        </p:spPr>
      </p:pic>
    </p:spTree>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ansition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38200" y="1876684"/>
            <a:ext cx="10515600" cy="132556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8" name="Text Placeholder 2"/>
          <p:cNvSpPr>
            <a:spLocks noGrp="1"/>
          </p:cNvSpPr>
          <p:nvPr>
            <p:ph idx="1"/>
          </p:nvPr>
        </p:nvSpPr>
        <p:spPr>
          <a:xfrm>
            <a:off x="838200" y="3337184"/>
            <a:ext cx="10515600" cy="1440089"/>
          </a:xfrm>
          <a:prstGeom prst="rect">
            <a:avLst/>
          </a:prstGeom>
        </p:spPr>
        <p:txBody>
          <a:bodyPr vert="horz" lIns="91440" tIns="45720" rIns="91440" bIns="45720" rtlCol="0">
            <a:normAutofit/>
          </a:bodyPr>
          <a:lstStyle>
            <a:lvl1pPr algn="ctr">
              <a:defRPr sz="4400" b="0"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text style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DF">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2"/>
          <p:cNvSpPr>
            <a:spLocks noGrp="1"/>
          </p:cNvSpPr>
          <p:nvPr>
            <p:ph idx="5"/>
          </p:nvPr>
        </p:nvSpPr>
        <p:spPr>
          <a:xfrm>
            <a:off x="838200" y="4419535"/>
            <a:ext cx="3715139" cy="917575"/>
          </a:xfrm>
          <a:prstGeom prst="rect">
            <a:avLst/>
          </a:prstGeom>
        </p:spPr>
        <p:txBody>
          <a:bodyPr vert="horz" lIns="91440" tIns="45720" rIns="91440" bIns="45720" rtlCol="0">
            <a:normAutofit/>
          </a:bodyPr>
          <a:lstStyle>
            <a:lvl1pPr marL="0" indent="0" algn="l">
              <a:buNone/>
              <a:defRPr sz="15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sz="1600" b="0" i="0" kern="1200" dirty="0">
                <a:solidFill>
                  <a:schemeClr val="tx1">
                    <a:lumMod val="75000"/>
                    <a:lumOff val="25000"/>
                  </a:schemeClr>
                </a:solidFill>
                <a:effectLst/>
                <a:latin typeface="Museo Slab 300" charset="0"/>
                <a:ea typeface="Museo Slab 300" charset="0"/>
                <a:cs typeface="Museo Slab 300" charset="0"/>
              </a:rPr>
              <a:t>1889 F Street, NW, 2nd Floor</a:t>
            </a:r>
          </a:p>
          <a:p>
            <a:r>
              <a:rPr lang="en-US" sz="1600" b="0" i="0" kern="1200" dirty="0">
                <a:solidFill>
                  <a:schemeClr val="tx1">
                    <a:lumMod val="75000"/>
                    <a:lumOff val="25000"/>
                  </a:schemeClr>
                </a:solidFill>
                <a:effectLst/>
                <a:latin typeface="Museo Slab 300" charset="0"/>
                <a:ea typeface="Museo Slab 300" charset="0"/>
                <a:cs typeface="Museo Slab 300" charset="0"/>
              </a:rPr>
              <a:t>Washington, D.C. 20006</a:t>
            </a:r>
          </a:p>
          <a:p>
            <a:r>
              <a:rPr lang="en-US" sz="1600" b="0" i="0" kern="1200" dirty="0">
                <a:solidFill>
                  <a:schemeClr val="tx1">
                    <a:lumMod val="75000"/>
                    <a:lumOff val="25000"/>
                  </a:schemeClr>
                </a:solidFill>
                <a:effectLst/>
                <a:latin typeface="Museo Slab 300" charset="0"/>
                <a:ea typeface="Museo Slab 300" charset="0"/>
                <a:cs typeface="Museo Slab 300" charset="0"/>
              </a:rPr>
              <a:t>202.458.3969</a:t>
            </a:r>
          </a:p>
        </p:txBody>
      </p:sp>
      <p:sp>
        <p:nvSpPr>
          <p:cNvPr id="9" name="Text Placeholder 2"/>
          <p:cNvSpPr txBox="1">
            <a:spLocks/>
          </p:cNvSpPr>
          <p:nvPr userDrawn="1"/>
        </p:nvSpPr>
        <p:spPr>
          <a:xfrm>
            <a:off x="838199" y="5486334"/>
            <a:ext cx="1541885" cy="917575"/>
          </a:xfrm>
          <a:prstGeom prst="rect">
            <a:avLst/>
          </a:prstGeom>
        </p:spPr>
        <p:txBody>
          <a:bodyPr vert="horz" lIns="91440" tIns="45720" rIns="91440" bIns="45720" rtlCol="0">
            <a:noAutofit/>
          </a:bodyPr>
          <a:lstStyle>
            <a:defPPr>
              <a:defRPr lang="en-US"/>
            </a:defPPr>
            <a:lvl1pPr marL="0" algn="l" defTabSz="914400" rtl="0" eaLnBrk="1" latinLnBrk="0" hangingPunct="1">
              <a:defRPr sz="4400" b="0" i="0" kern="1200">
                <a:solidFill>
                  <a:schemeClr val="tx1">
                    <a:lumMod val="75000"/>
                    <a:lumOff val="25000"/>
                  </a:schemeClr>
                </a:solidFill>
                <a:latin typeface="Proxima Nova Thin" charset="0"/>
                <a:ea typeface="Proxima Nova Thin" charset="0"/>
                <a:cs typeface="Proxima Nova Thin"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en-US" sz="1600" b="1" i="0" dirty="0" err="1">
                <a:latin typeface="Museo Slab 700" charset="0"/>
                <a:ea typeface="Museo Slab 700" charset="0"/>
                <a:cs typeface="Museo Slab 700" charset="0"/>
              </a:rPr>
              <a:t>padf.org</a:t>
            </a:r>
            <a:endParaRPr lang="en-US" sz="1600" b="1" i="0" dirty="0">
              <a:latin typeface="Museo Slab 700" charset="0"/>
              <a:ea typeface="Museo Slab 700" charset="0"/>
              <a:cs typeface="Museo Slab 700" charset="0"/>
            </a:endParaRPr>
          </a:p>
          <a:p>
            <a:pPr>
              <a:lnSpc>
                <a:spcPct val="200000"/>
              </a:lnSpc>
            </a:pPr>
            <a:r>
              <a:rPr lang="en-US" sz="1600" b="1" i="0" dirty="0">
                <a:latin typeface="Museo Slab 700" charset="0"/>
                <a:ea typeface="Museo Slab 700" charset="0"/>
                <a:cs typeface="Museo Slab 700" charset="0"/>
              </a:rPr>
              <a:t>     </a:t>
            </a:r>
            <a:r>
              <a:rPr lang="en-US" sz="1600" b="1" i="0" baseline="0" dirty="0">
                <a:latin typeface="Museo Slab 700" charset="0"/>
                <a:ea typeface="Museo Slab 700" charset="0"/>
                <a:cs typeface="Museo Slab 700" charset="0"/>
              </a:rPr>
              <a:t> </a:t>
            </a:r>
            <a:r>
              <a:rPr lang="en-US" sz="1600" b="1" i="0" dirty="0">
                <a:latin typeface="Museo Slab 700" charset="0"/>
                <a:ea typeface="Museo Slab 700" charset="0"/>
                <a:cs typeface="Museo Slab 700" charset="0"/>
              </a:rPr>
              <a:t>/</a:t>
            </a:r>
            <a:r>
              <a:rPr lang="en-US" sz="1600" b="1" i="0" dirty="0" err="1">
                <a:latin typeface="Museo Slab 700" charset="0"/>
                <a:ea typeface="Museo Slab 700" charset="0"/>
                <a:cs typeface="Museo Slab 700" charset="0"/>
              </a:rPr>
              <a:t>padforg</a:t>
            </a:r>
            <a:endParaRPr lang="en-US" sz="1600" b="1" i="0" dirty="0">
              <a:latin typeface="Museo Slab 700" charset="0"/>
              <a:ea typeface="Museo Slab 700" charset="0"/>
              <a:cs typeface="Museo Slab 700" charset="0"/>
            </a:endParaRPr>
          </a:p>
        </p:txBody>
      </p:sp>
      <p:sp>
        <p:nvSpPr>
          <p:cNvPr id="10" name="Text Placeholder 2"/>
          <p:cNvSpPr txBox="1">
            <a:spLocks/>
          </p:cNvSpPr>
          <p:nvPr userDrawn="1"/>
        </p:nvSpPr>
        <p:spPr>
          <a:xfrm>
            <a:off x="2985795" y="5486334"/>
            <a:ext cx="1567544" cy="917575"/>
          </a:xfrm>
          <a:prstGeom prst="rect">
            <a:avLst/>
          </a:prstGeom>
        </p:spPr>
        <p:txBody>
          <a:bodyPr vert="horz" lIns="91440" tIns="45720" rIns="91440" bIns="45720" rtlCol="0">
            <a:noAutofit/>
          </a:bodyPr>
          <a:lstStyle>
            <a:defPPr>
              <a:defRPr lang="en-US"/>
            </a:defPPr>
            <a:lvl1pPr marL="0" algn="l" defTabSz="914400" rtl="0" eaLnBrk="1" latinLnBrk="0" hangingPunct="1">
              <a:defRPr sz="4400" b="0" i="0" kern="1200">
                <a:solidFill>
                  <a:schemeClr val="tx1">
                    <a:lumMod val="75000"/>
                    <a:lumOff val="25000"/>
                  </a:schemeClr>
                </a:solidFill>
                <a:latin typeface="Proxima Nova Thin" charset="0"/>
                <a:ea typeface="Proxima Nova Thin" charset="0"/>
                <a:cs typeface="Proxima Nova Thin"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en-US" sz="1600" b="1" i="0" dirty="0">
                <a:latin typeface="Museo Slab 700" charset="0"/>
                <a:ea typeface="Museo Slab 700" charset="0"/>
                <a:cs typeface="Museo Slab 700" charset="0"/>
              </a:rPr>
              <a:t>      @</a:t>
            </a:r>
            <a:r>
              <a:rPr lang="en-US" sz="1600" b="1" i="0" dirty="0" err="1">
                <a:latin typeface="Museo Slab 700" charset="0"/>
                <a:ea typeface="Museo Slab 700" charset="0"/>
                <a:cs typeface="Museo Slab 700" charset="0"/>
              </a:rPr>
              <a:t>padforg</a:t>
            </a:r>
            <a:endParaRPr lang="en-US" sz="1600" b="1" i="0" dirty="0">
              <a:latin typeface="Museo Slab 700" charset="0"/>
              <a:ea typeface="Museo Slab 700" charset="0"/>
              <a:cs typeface="Museo Slab 700" charset="0"/>
            </a:endParaRPr>
          </a:p>
          <a:p>
            <a:pPr>
              <a:lnSpc>
                <a:spcPct val="200000"/>
              </a:lnSpc>
            </a:pPr>
            <a:r>
              <a:rPr lang="en-US" sz="1600" b="1" i="0" dirty="0">
                <a:latin typeface="Museo Slab 700" charset="0"/>
                <a:ea typeface="Museo Slab 700" charset="0"/>
                <a:cs typeface="Museo Slab 700" charset="0"/>
              </a:rPr>
              <a:t>      @</a:t>
            </a:r>
            <a:r>
              <a:rPr lang="en-US" sz="1600" b="1" i="0" dirty="0" err="1">
                <a:latin typeface="Museo Slab 700" charset="0"/>
                <a:ea typeface="Museo Slab 700" charset="0"/>
                <a:cs typeface="Museo Slab 700" charset="0"/>
              </a:rPr>
              <a:t>padforg</a:t>
            </a:r>
            <a:endParaRPr lang="en-US" sz="1600" b="1" i="0" dirty="0">
              <a:latin typeface="Museo Slab 700" charset="0"/>
              <a:ea typeface="Museo Slab 700" charset="0"/>
              <a:cs typeface="Museo Slab 700"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2823" y="6183502"/>
            <a:ext cx="258997" cy="258997"/>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27681" y="6197252"/>
            <a:ext cx="258997" cy="258997"/>
          </a:xfrm>
          <a:prstGeom prst="rect">
            <a:avLst/>
          </a:prstGeom>
        </p:spPr>
      </p:pic>
      <p:pic>
        <p:nvPicPr>
          <p:cNvPr id="17" name="Picture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96470" y="5690036"/>
            <a:ext cx="321420" cy="261312"/>
          </a:xfrm>
          <a:prstGeom prst="rect">
            <a:avLst/>
          </a:prstGeom>
        </p:spPr>
      </p:pic>
      <p:pic>
        <p:nvPicPr>
          <p:cNvPr id="12" name="Picture 1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38199" y="483377"/>
            <a:ext cx="3693942" cy="1152918"/>
          </a:xfrm>
          <a:prstGeom prst="rect">
            <a:avLst/>
          </a:prstGeom>
        </p:spPr>
      </p:pic>
      <p:sp>
        <p:nvSpPr>
          <p:cNvPr id="13" name="Title Placeholder 1"/>
          <p:cNvSpPr txBox="1">
            <a:spLocks/>
          </p:cNvSpPr>
          <p:nvPr userDrawn="1"/>
        </p:nvSpPr>
        <p:spPr>
          <a:xfrm>
            <a:off x="7259215" y="2127212"/>
            <a:ext cx="4310743" cy="74645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algn="r"/>
            <a:r>
              <a:rPr lang="en-US" sz="4000" b="0" i="0" dirty="0">
                <a:solidFill>
                  <a:srgbClr val="CA5242"/>
                </a:solidFill>
                <a:latin typeface="Tahoma" panose="020B0604030504040204" pitchFamily="34" charset="0"/>
                <a:ea typeface="Tahoma" panose="020B0604030504040204" pitchFamily="34" charset="0"/>
                <a:cs typeface="Tahoma" panose="020B0604030504040204" pitchFamily="34" charset="0"/>
              </a:rPr>
              <a:t>About PADF</a:t>
            </a:r>
          </a:p>
        </p:txBody>
      </p:sp>
      <p:sp>
        <p:nvSpPr>
          <p:cNvPr id="14" name="Rectangle 13"/>
          <p:cNvSpPr/>
          <p:nvPr userDrawn="1"/>
        </p:nvSpPr>
        <p:spPr>
          <a:xfrm>
            <a:off x="6777318" y="2873662"/>
            <a:ext cx="4815191" cy="2631490"/>
          </a:xfrm>
          <a:prstGeom prst="rect">
            <a:avLst/>
          </a:prstGeom>
        </p:spPr>
        <p:txBody>
          <a:bodyPr wrap="square">
            <a:spAutoFit/>
          </a:bodyPr>
          <a:lstStyle/>
          <a:p>
            <a:pPr algn="r"/>
            <a:r>
              <a:rPr lang="en-US" sz="1500" b="0" i="0" kern="120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The Pan American Development Foundation, a 501(c)(3) nonprofit organization, brings together many stakeholders to improve livelihoods, empower communities, strengthen civil society, support human rights, protect the environment and respond to natural disasters in Latin America and the Caribbean. Established by the Organization of American States in 1962, PADF has worked in every country in the region. In 2016 PADF reached 8 million people by investing $95 million in development resources in 18 Latin American and Caribbean countries.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ADF, OAS/Partn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7259215" y="2127212"/>
            <a:ext cx="4310743" cy="74645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algn="r"/>
            <a:r>
              <a:rPr lang="en-US" sz="4000" b="0" i="0" dirty="0">
                <a:solidFill>
                  <a:srgbClr val="CA5242"/>
                </a:solidFill>
                <a:latin typeface="Tahoma" panose="020B0604030504040204" pitchFamily="34" charset="0"/>
                <a:ea typeface="Tahoma" panose="020B0604030504040204" pitchFamily="34" charset="0"/>
                <a:cs typeface="Tahoma" panose="020B0604030504040204" pitchFamily="34" charset="0"/>
              </a:rPr>
              <a:t>About PADF</a:t>
            </a:r>
          </a:p>
        </p:txBody>
      </p:sp>
      <p:sp>
        <p:nvSpPr>
          <p:cNvPr id="8" name="Text Placeholder 2"/>
          <p:cNvSpPr>
            <a:spLocks noGrp="1"/>
          </p:cNvSpPr>
          <p:nvPr>
            <p:ph idx="5"/>
          </p:nvPr>
        </p:nvSpPr>
        <p:spPr>
          <a:xfrm>
            <a:off x="838200" y="4419535"/>
            <a:ext cx="3715139" cy="917575"/>
          </a:xfrm>
          <a:prstGeom prst="rect">
            <a:avLst/>
          </a:prstGeom>
        </p:spPr>
        <p:txBody>
          <a:bodyPr vert="horz" lIns="91440" tIns="45720" rIns="91440" bIns="45720" rtlCol="0">
            <a:normAutofit/>
          </a:bodyPr>
          <a:lstStyle>
            <a:lvl1pPr marL="0" indent="0" algn="l">
              <a:buNone/>
              <a:defRPr sz="1500" b="0" i="0">
                <a:solidFill>
                  <a:schemeClr val="tx1">
                    <a:lumMod val="75000"/>
                    <a:lumOff val="25000"/>
                  </a:schemeClr>
                </a:solidFill>
                <a:latin typeface="Proxima Nova Thin" charset="0"/>
                <a:ea typeface="Proxima Nova Thin" charset="0"/>
                <a:cs typeface="Proxima Nova Thin" charset="0"/>
              </a:defRPr>
            </a:lvl1pPr>
          </a:lstStyle>
          <a:p>
            <a:r>
              <a:rPr lang="en-US" sz="1600" b="0" i="0" kern="1200" dirty="0">
                <a:solidFill>
                  <a:schemeClr val="tx1">
                    <a:lumMod val="75000"/>
                    <a:lumOff val="25000"/>
                  </a:schemeClr>
                </a:solidFill>
                <a:effectLst/>
                <a:latin typeface="Museo Slab 300" charset="0"/>
                <a:ea typeface="Museo Slab 300" charset="0"/>
                <a:cs typeface="Museo Slab 300" charset="0"/>
              </a:rPr>
              <a:t>1889 F Street, NW, 2nd Floor</a:t>
            </a:r>
          </a:p>
          <a:p>
            <a:r>
              <a:rPr lang="en-US" sz="1600" b="0" i="0" kern="1200" dirty="0">
                <a:solidFill>
                  <a:schemeClr val="tx1">
                    <a:lumMod val="75000"/>
                    <a:lumOff val="25000"/>
                  </a:schemeClr>
                </a:solidFill>
                <a:effectLst/>
                <a:latin typeface="Museo Slab 300" charset="0"/>
                <a:ea typeface="Museo Slab 300" charset="0"/>
                <a:cs typeface="Museo Slab 300" charset="0"/>
              </a:rPr>
              <a:t>Washington, D.C. 20006</a:t>
            </a:r>
          </a:p>
          <a:p>
            <a:r>
              <a:rPr lang="en-US" sz="1600" b="0" i="0" kern="1200" dirty="0">
                <a:solidFill>
                  <a:schemeClr val="tx1">
                    <a:lumMod val="75000"/>
                    <a:lumOff val="25000"/>
                  </a:schemeClr>
                </a:solidFill>
                <a:effectLst/>
                <a:latin typeface="Museo Slab 300" charset="0"/>
                <a:ea typeface="Museo Slab 300" charset="0"/>
                <a:cs typeface="Museo Slab 300" charset="0"/>
              </a:rPr>
              <a:t>202.458.3969</a:t>
            </a:r>
          </a:p>
        </p:txBody>
      </p:sp>
      <p:sp>
        <p:nvSpPr>
          <p:cNvPr id="9" name="Text Placeholder 2"/>
          <p:cNvSpPr txBox="1">
            <a:spLocks/>
          </p:cNvSpPr>
          <p:nvPr userDrawn="1"/>
        </p:nvSpPr>
        <p:spPr>
          <a:xfrm>
            <a:off x="838199" y="5486334"/>
            <a:ext cx="1541885" cy="917575"/>
          </a:xfrm>
          <a:prstGeom prst="rect">
            <a:avLst/>
          </a:prstGeom>
        </p:spPr>
        <p:txBody>
          <a:bodyPr vert="horz" lIns="91440" tIns="45720" rIns="91440" bIns="45720" rtlCol="0">
            <a:noAutofit/>
          </a:bodyPr>
          <a:lstStyle>
            <a:defPPr>
              <a:defRPr lang="en-US"/>
            </a:defPPr>
            <a:lvl1pPr marL="0" algn="l" defTabSz="914400" rtl="0" eaLnBrk="1" latinLnBrk="0" hangingPunct="1">
              <a:defRPr sz="4400" b="0" i="0" kern="1200">
                <a:solidFill>
                  <a:schemeClr val="tx1">
                    <a:lumMod val="75000"/>
                    <a:lumOff val="25000"/>
                  </a:schemeClr>
                </a:solidFill>
                <a:latin typeface="Proxima Nova Thin" charset="0"/>
                <a:ea typeface="Proxima Nova Thin" charset="0"/>
                <a:cs typeface="Proxima Nova Thin"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en-US" sz="1600" b="1" i="0" dirty="0" err="1">
                <a:latin typeface="Museo Slab 700" charset="0"/>
                <a:ea typeface="Museo Slab 700" charset="0"/>
                <a:cs typeface="Museo Slab 700" charset="0"/>
              </a:rPr>
              <a:t>padf.org</a:t>
            </a:r>
            <a:endParaRPr lang="en-US" sz="1600" b="1" i="0" dirty="0">
              <a:latin typeface="Museo Slab 700" charset="0"/>
              <a:ea typeface="Museo Slab 700" charset="0"/>
              <a:cs typeface="Museo Slab 700" charset="0"/>
            </a:endParaRPr>
          </a:p>
          <a:p>
            <a:pPr>
              <a:lnSpc>
                <a:spcPct val="200000"/>
              </a:lnSpc>
            </a:pPr>
            <a:r>
              <a:rPr lang="en-US" sz="1600" b="1" i="0" dirty="0">
                <a:latin typeface="Museo Slab 700" charset="0"/>
                <a:ea typeface="Museo Slab 700" charset="0"/>
                <a:cs typeface="Museo Slab 700" charset="0"/>
              </a:rPr>
              <a:t>     </a:t>
            </a:r>
            <a:r>
              <a:rPr lang="en-US" sz="1600" b="1" i="0" baseline="0" dirty="0">
                <a:latin typeface="Museo Slab 700" charset="0"/>
                <a:ea typeface="Museo Slab 700" charset="0"/>
                <a:cs typeface="Museo Slab 700" charset="0"/>
              </a:rPr>
              <a:t> </a:t>
            </a:r>
            <a:r>
              <a:rPr lang="en-US" sz="1600" b="1" i="0" dirty="0">
                <a:latin typeface="Museo Slab 700" charset="0"/>
                <a:ea typeface="Museo Slab 700" charset="0"/>
                <a:cs typeface="Museo Slab 700" charset="0"/>
              </a:rPr>
              <a:t>/</a:t>
            </a:r>
            <a:r>
              <a:rPr lang="en-US" sz="1600" b="1" i="0" dirty="0" err="1">
                <a:latin typeface="Museo Slab 700" charset="0"/>
                <a:ea typeface="Museo Slab 700" charset="0"/>
                <a:cs typeface="Museo Slab 700" charset="0"/>
              </a:rPr>
              <a:t>padforg</a:t>
            </a:r>
            <a:endParaRPr lang="en-US" sz="1600" b="1" i="0" dirty="0">
              <a:latin typeface="Museo Slab 700" charset="0"/>
              <a:ea typeface="Museo Slab 700" charset="0"/>
              <a:cs typeface="Museo Slab 700" charset="0"/>
            </a:endParaRPr>
          </a:p>
        </p:txBody>
      </p:sp>
      <p:sp>
        <p:nvSpPr>
          <p:cNvPr id="10" name="Text Placeholder 2"/>
          <p:cNvSpPr txBox="1">
            <a:spLocks/>
          </p:cNvSpPr>
          <p:nvPr userDrawn="1"/>
        </p:nvSpPr>
        <p:spPr>
          <a:xfrm>
            <a:off x="2985795" y="5486334"/>
            <a:ext cx="1567544" cy="917575"/>
          </a:xfrm>
          <a:prstGeom prst="rect">
            <a:avLst/>
          </a:prstGeom>
        </p:spPr>
        <p:txBody>
          <a:bodyPr vert="horz" lIns="91440" tIns="45720" rIns="91440" bIns="45720" rtlCol="0">
            <a:noAutofit/>
          </a:bodyPr>
          <a:lstStyle>
            <a:defPPr>
              <a:defRPr lang="en-US"/>
            </a:defPPr>
            <a:lvl1pPr marL="0" algn="l" defTabSz="914400" rtl="0" eaLnBrk="1" latinLnBrk="0" hangingPunct="1">
              <a:defRPr sz="4400" b="0" i="0" kern="1200">
                <a:solidFill>
                  <a:schemeClr val="tx1">
                    <a:lumMod val="75000"/>
                    <a:lumOff val="25000"/>
                  </a:schemeClr>
                </a:solidFill>
                <a:latin typeface="Proxima Nova Thin" charset="0"/>
                <a:ea typeface="Proxima Nova Thin" charset="0"/>
                <a:cs typeface="Proxima Nova Thin"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en-US" sz="1600" b="1" i="0" dirty="0">
                <a:latin typeface="Museo Slab 700" charset="0"/>
                <a:ea typeface="Museo Slab 700" charset="0"/>
                <a:cs typeface="Museo Slab 700" charset="0"/>
              </a:rPr>
              <a:t>      @</a:t>
            </a:r>
            <a:r>
              <a:rPr lang="en-US" sz="1600" b="1" i="0" dirty="0" err="1">
                <a:latin typeface="Museo Slab 700" charset="0"/>
                <a:ea typeface="Museo Slab 700" charset="0"/>
                <a:cs typeface="Museo Slab 700" charset="0"/>
              </a:rPr>
              <a:t>padforg</a:t>
            </a:r>
            <a:endParaRPr lang="en-US" sz="1600" b="1" i="0" dirty="0">
              <a:latin typeface="Museo Slab 700" charset="0"/>
              <a:ea typeface="Museo Slab 700" charset="0"/>
              <a:cs typeface="Museo Slab 700" charset="0"/>
            </a:endParaRPr>
          </a:p>
          <a:p>
            <a:pPr>
              <a:lnSpc>
                <a:spcPct val="200000"/>
              </a:lnSpc>
            </a:pPr>
            <a:r>
              <a:rPr lang="en-US" sz="1600" b="1" i="0" dirty="0">
                <a:latin typeface="Museo Slab 700" charset="0"/>
                <a:ea typeface="Museo Slab 700" charset="0"/>
                <a:cs typeface="Museo Slab 700" charset="0"/>
              </a:rPr>
              <a:t>      @</a:t>
            </a:r>
            <a:r>
              <a:rPr lang="en-US" sz="1600" b="1" i="0" dirty="0" err="1">
                <a:latin typeface="Museo Slab 700" charset="0"/>
                <a:ea typeface="Museo Slab 700" charset="0"/>
                <a:cs typeface="Museo Slab 700" charset="0"/>
              </a:rPr>
              <a:t>padforg</a:t>
            </a:r>
            <a:endParaRPr lang="en-US" sz="1600" b="1" i="0" dirty="0">
              <a:latin typeface="Museo Slab 700" charset="0"/>
              <a:ea typeface="Museo Slab 700" charset="0"/>
              <a:cs typeface="Museo Slab 700" charset="0"/>
            </a:endParaRPr>
          </a:p>
        </p:txBody>
      </p:sp>
      <p:sp>
        <p:nvSpPr>
          <p:cNvPr id="11" name="Rectangle 10"/>
          <p:cNvSpPr/>
          <p:nvPr userDrawn="1"/>
        </p:nvSpPr>
        <p:spPr>
          <a:xfrm>
            <a:off x="6777318" y="2873662"/>
            <a:ext cx="4815191" cy="2631490"/>
          </a:xfrm>
          <a:prstGeom prst="rect">
            <a:avLst/>
          </a:prstGeom>
        </p:spPr>
        <p:txBody>
          <a:bodyPr wrap="square">
            <a:spAutoFit/>
          </a:bodyPr>
          <a:lstStyle/>
          <a:p>
            <a:pPr algn="r"/>
            <a:r>
              <a:rPr lang="en-US" sz="1500" b="0" i="0" kern="120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The Pan American Development Foundation, a 501(c)(3) nonprofit organization, brings together many stakeholders to improve livelihoods, empower communities, strengthen civil society, support human rights, protect the environment and respond to natural disasters in Latin America and the Caribbean. Established by the Organization of American States in 1962, PADF has worked in every country in the region. In 2016 PADF reached 8 million people by investing $95 million in development resources in 18 Latin American and Caribbean countries.</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199" y="483377"/>
            <a:ext cx="2158271" cy="673619"/>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2823" y="6183502"/>
            <a:ext cx="258997" cy="258997"/>
          </a:xfrm>
          <a:prstGeom prst="rect">
            <a:avLst/>
          </a:prstGeom>
        </p:spPr>
      </p:pic>
      <p:pic>
        <p:nvPicPr>
          <p:cNvPr id="16" name="Picture 15"/>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27681" y="6197252"/>
            <a:ext cx="258997" cy="258997"/>
          </a:xfrm>
          <a:prstGeom prst="rect">
            <a:avLst/>
          </a:prstGeom>
        </p:spPr>
      </p:pic>
      <p:pic>
        <p:nvPicPr>
          <p:cNvPr id="17" name="Picture 1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996470" y="5690036"/>
            <a:ext cx="321420" cy="261312"/>
          </a:xfrm>
          <a:prstGeom prst="rect">
            <a:avLst/>
          </a:prstGeom>
        </p:spPr>
      </p:pic>
      <p:pic>
        <p:nvPicPr>
          <p:cNvPr id="3" name="Picture 2">
            <a:extLst>
              <a:ext uri="{FF2B5EF4-FFF2-40B4-BE49-F238E27FC236}">
                <a16:creationId xmlns:a16="http://schemas.microsoft.com/office/drawing/2014/main" id="{2B8FABE9-8F57-6441-966C-BB4FB20704C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38198" y="1501889"/>
            <a:ext cx="2448479" cy="625324"/>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USAID, PADF">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2"/>
          <p:cNvSpPr>
            <a:spLocks noGrp="1"/>
          </p:cNvSpPr>
          <p:nvPr>
            <p:ph idx="5"/>
          </p:nvPr>
        </p:nvSpPr>
        <p:spPr>
          <a:xfrm>
            <a:off x="838200" y="4419535"/>
            <a:ext cx="3715139" cy="917575"/>
          </a:xfrm>
          <a:prstGeom prst="rect">
            <a:avLst/>
          </a:prstGeom>
        </p:spPr>
        <p:txBody>
          <a:bodyPr vert="horz" lIns="91440" tIns="45720" rIns="91440" bIns="45720" rtlCol="0">
            <a:normAutofit/>
          </a:bodyPr>
          <a:lstStyle>
            <a:lvl1pPr marL="0" indent="0" algn="l">
              <a:buNone/>
              <a:defRPr sz="15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sz="1600" b="0" i="0" kern="1200" dirty="0">
                <a:solidFill>
                  <a:schemeClr val="tx1">
                    <a:lumMod val="75000"/>
                    <a:lumOff val="25000"/>
                  </a:schemeClr>
                </a:solidFill>
                <a:effectLst/>
                <a:latin typeface="Museo Slab 300" charset="0"/>
                <a:ea typeface="Museo Slab 300" charset="0"/>
                <a:cs typeface="Museo Slab 300" charset="0"/>
              </a:rPr>
              <a:t>1889 F Street, NW, 2nd Floor</a:t>
            </a:r>
          </a:p>
          <a:p>
            <a:r>
              <a:rPr lang="en-US" sz="1600" b="0" i="0" kern="1200" dirty="0">
                <a:solidFill>
                  <a:schemeClr val="tx1">
                    <a:lumMod val="75000"/>
                    <a:lumOff val="25000"/>
                  </a:schemeClr>
                </a:solidFill>
                <a:effectLst/>
                <a:latin typeface="Museo Slab 300" charset="0"/>
                <a:ea typeface="Museo Slab 300" charset="0"/>
                <a:cs typeface="Museo Slab 300" charset="0"/>
              </a:rPr>
              <a:t>Washington, D.C. 20006</a:t>
            </a:r>
          </a:p>
          <a:p>
            <a:r>
              <a:rPr lang="en-US" sz="1600" b="0" i="0" kern="1200" dirty="0">
                <a:solidFill>
                  <a:schemeClr val="tx1">
                    <a:lumMod val="75000"/>
                    <a:lumOff val="25000"/>
                  </a:schemeClr>
                </a:solidFill>
                <a:effectLst/>
                <a:latin typeface="Museo Slab 300" charset="0"/>
                <a:ea typeface="Museo Slab 300" charset="0"/>
                <a:cs typeface="Museo Slab 300" charset="0"/>
              </a:rPr>
              <a:t>202.458.3969</a:t>
            </a:r>
          </a:p>
        </p:txBody>
      </p:sp>
      <p:sp>
        <p:nvSpPr>
          <p:cNvPr id="9" name="Text Placeholder 2"/>
          <p:cNvSpPr txBox="1">
            <a:spLocks/>
          </p:cNvSpPr>
          <p:nvPr userDrawn="1"/>
        </p:nvSpPr>
        <p:spPr>
          <a:xfrm>
            <a:off x="838199" y="5486334"/>
            <a:ext cx="1541885" cy="917575"/>
          </a:xfrm>
          <a:prstGeom prst="rect">
            <a:avLst/>
          </a:prstGeom>
        </p:spPr>
        <p:txBody>
          <a:bodyPr vert="horz" lIns="91440" tIns="45720" rIns="91440" bIns="45720" rtlCol="0">
            <a:noAutofit/>
          </a:bodyPr>
          <a:lstStyle>
            <a:defPPr>
              <a:defRPr lang="en-US"/>
            </a:defPPr>
            <a:lvl1pPr marL="0" algn="l" defTabSz="914400" rtl="0" eaLnBrk="1" latinLnBrk="0" hangingPunct="1">
              <a:defRPr sz="4400" b="0" i="0" kern="1200">
                <a:solidFill>
                  <a:schemeClr val="tx1">
                    <a:lumMod val="75000"/>
                    <a:lumOff val="25000"/>
                  </a:schemeClr>
                </a:solidFill>
                <a:latin typeface="Proxima Nova Thin" charset="0"/>
                <a:ea typeface="Proxima Nova Thin" charset="0"/>
                <a:cs typeface="Proxima Nova Thin"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en-US" sz="1600" b="1" i="0" dirty="0" err="1">
                <a:latin typeface="Tahoma" panose="020B0604030504040204" pitchFamily="34" charset="0"/>
                <a:ea typeface="Tahoma" panose="020B0604030504040204" pitchFamily="34" charset="0"/>
                <a:cs typeface="Tahoma" panose="020B0604030504040204" pitchFamily="34" charset="0"/>
              </a:rPr>
              <a:t>padf.org</a:t>
            </a:r>
            <a:endParaRPr lang="en-US" sz="1600" b="1" i="0" dirty="0">
              <a:latin typeface="Tahoma" panose="020B0604030504040204" pitchFamily="34" charset="0"/>
              <a:ea typeface="Tahoma" panose="020B0604030504040204" pitchFamily="34" charset="0"/>
              <a:cs typeface="Tahoma" panose="020B0604030504040204" pitchFamily="34" charset="0"/>
            </a:endParaRPr>
          </a:p>
          <a:p>
            <a:pPr>
              <a:lnSpc>
                <a:spcPct val="200000"/>
              </a:lnSpc>
            </a:pPr>
            <a:r>
              <a:rPr lang="en-US" sz="1600" b="1" i="0" dirty="0">
                <a:latin typeface="Tahoma" panose="020B0604030504040204" pitchFamily="34" charset="0"/>
                <a:ea typeface="Tahoma" panose="020B0604030504040204" pitchFamily="34" charset="0"/>
                <a:cs typeface="Tahoma" panose="020B0604030504040204" pitchFamily="34" charset="0"/>
              </a:rPr>
              <a:t>     </a:t>
            </a:r>
            <a:r>
              <a:rPr lang="en-US" sz="1600" b="1" i="0" baseline="0" dirty="0">
                <a:latin typeface="Tahoma" panose="020B0604030504040204" pitchFamily="34" charset="0"/>
                <a:ea typeface="Tahoma" panose="020B0604030504040204" pitchFamily="34" charset="0"/>
                <a:cs typeface="Tahoma" panose="020B0604030504040204" pitchFamily="34" charset="0"/>
              </a:rPr>
              <a:t> </a:t>
            </a:r>
            <a:r>
              <a:rPr lang="en-US" sz="1600" b="1" i="0" dirty="0">
                <a:latin typeface="Tahoma" panose="020B0604030504040204" pitchFamily="34" charset="0"/>
                <a:ea typeface="Tahoma" panose="020B0604030504040204" pitchFamily="34" charset="0"/>
                <a:cs typeface="Tahoma" panose="020B0604030504040204" pitchFamily="34" charset="0"/>
              </a:rPr>
              <a:t>/</a:t>
            </a:r>
            <a:r>
              <a:rPr lang="en-US" sz="1600" b="1" i="0" dirty="0" err="1">
                <a:latin typeface="Tahoma" panose="020B0604030504040204" pitchFamily="34" charset="0"/>
                <a:ea typeface="Tahoma" panose="020B0604030504040204" pitchFamily="34" charset="0"/>
                <a:cs typeface="Tahoma" panose="020B0604030504040204" pitchFamily="34" charset="0"/>
              </a:rPr>
              <a:t>padforg</a:t>
            </a:r>
            <a:endParaRPr lang="en-US" sz="1600" b="1" i="0" dirty="0">
              <a:latin typeface="Tahoma" panose="020B0604030504040204" pitchFamily="34" charset="0"/>
              <a:ea typeface="Tahoma" panose="020B0604030504040204" pitchFamily="34" charset="0"/>
              <a:cs typeface="Tahoma" panose="020B0604030504040204" pitchFamily="34" charset="0"/>
            </a:endParaRPr>
          </a:p>
        </p:txBody>
      </p:sp>
      <p:sp>
        <p:nvSpPr>
          <p:cNvPr id="10" name="Text Placeholder 2"/>
          <p:cNvSpPr txBox="1">
            <a:spLocks/>
          </p:cNvSpPr>
          <p:nvPr userDrawn="1"/>
        </p:nvSpPr>
        <p:spPr>
          <a:xfrm>
            <a:off x="2985795" y="5486334"/>
            <a:ext cx="1567544" cy="917575"/>
          </a:xfrm>
          <a:prstGeom prst="rect">
            <a:avLst/>
          </a:prstGeom>
        </p:spPr>
        <p:txBody>
          <a:bodyPr vert="horz" lIns="91440" tIns="45720" rIns="91440" bIns="45720" rtlCol="0">
            <a:noAutofit/>
          </a:bodyPr>
          <a:lstStyle>
            <a:defPPr>
              <a:defRPr lang="en-US"/>
            </a:defPPr>
            <a:lvl1pPr marL="0" algn="l" defTabSz="914400" rtl="0" eaLnBrk="1" latinLnBrk="0" hangingPunct="1">
              <a:defRPr sz="4400" b="0" i="0" kern="1200">
                <a:solidFill>
                  <a:schemeClr val="tx1">
                    <a:lumMod val="75000"/>
                    <a:lumOff val="25000"/>
                  </a:schemeClr>
                </a:solidFill>
                <a:latin typeface="Proxima Nova Thin" charset="0"/>
                <a:ea typeface="Proxima Nova Thin" charset="0"/>
                <a:cs typeface="Proxima Nova Thin"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en-US" sz="1600" b="1" i="0" dirty="0">
                <a:latin typeface="Museo Slab 700" charset="0"/>
                <a:ea typeface="Museo Slab 700" charset="0"/>
                <a:cs typeface="Museo Slab 700" charset="0"/>
              </a:rPr>
              <a:t>      @</a:t>
            </a:r>
            <a:r>
              <a:rPr lang="en-US" sz="1600" b="1" i="0" dirty="0" err="1">
                <a:latin typeface="Museo Slab 700" charset="0"/>
                <a:ea typeface="Museo Slab 700" charset="0"/>
                <a:cs typeface="Museo Slab 700" charset="0"/>
              </a:rPr>
              <a:t>padforg</a:t>
            </a:r>
            <a:endParaRPr lang="en-US" sz="1600" b="1" i="0" dirty="0">
              <a:latin typeface="Museo Slab 700" charset="0"/>
              <a:ea typeface="Museo Slab 700" charset="0"/>
              <a:cs typeface="Museo Slab 700" charset="0"/>
            </a:endParaRPr>
          </a:p>
          <a:p>
            <a:pPr>
              <a:lnSpc>
                <a:spcPct val="200000"/>
              </a:lnSpc>
            </a:pPr>
            <a:r>
              <a:rPr lang="en-US" sz="1600" b="1" i="0" dirty="0">
                <a:latin typeface="Museo Slab 700" charset="0"/>
                <a:ea typeface="Museo Slab 700" charset="0"/>
                <a:cs typeface="Museo Slab 700" charset="0"/>
              </a:rPr>
              <a:t>      @</a:t>
            </a:r>
            <a:r>
              <a:rPr lang="en-US" sz="1600" b="1" i="0" dirty="0" err="1">
                <a:latin typeface="Museo Slab 700" charset="0"/>
                <a:ea typeface="Museo Slab 700" charset="0"/>
                <a:cs typeface="Museo Slab 700" charset="0"/>
              </a:rPr>
              <a:t>padforg</a:t>
            </a:r>
            <a:endParaRPr lang="en-US" sz="1600" b="1" i="0" dirty="0">
              <a:latin typeface="Museo Slab 700" charset="0"/>
              <a:ea typeface="Museo Slab 700" charset="0"/>
              <a:cs typeface="Museo Slab 700"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2823" y="6183502"/>
            <a:ext cx="258997" cy="258997"/>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27681" y="6197252"/>
            <a:ext cx="258997" cy="258997"/>
          </a:xfrm>
          <a:prstGeom prst="rect">
            <a:avLst/>
          </a:prstGeom>
        </p:spPr>
      </p:pic>
      <p:pic>
        <p:nvPicPr>
          <p:cNvPr id="17" name="Picture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96470" y="5690036"/>
            <a:ext cx="321420" cy="261312"/>
          </a:xfrm>
          <a:prstGeom prst="rect">
            <a:avLst/>
          </a:prstGeom>
        </p:spPr>
      </p:pic>
      <p:sp>
        <p:nvSpPr>
          <p:cNvPr id="12" name="Title Placeholder 1"/>
          <p:cNvSpPr txBox="1">
            <a:spLocks/>
          </p:cNvSpPr>
          <p:nvPr userDrawn="1"/>
        </p:nvSpPr>
        <p:spPr>
          <a:xfrm>
            <a:off x="7259215" y="2127212"/>
            <a:ext cx="4310743" cy="74645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algn="r"/>
            <a:r>
              <a:rPr lang="en-US" sz="4000" b="0" i="0" dirty="0">
                <a:solidFill>
                  <a:srgbClr val="CA5242"/>
                </a:solidFill>
                <a:latin typeface="Tahoma" panose="020B0604030504040204" pitchFamily="34" charset="0"/>
                <a:ea typeface="Tahoma" panose="020B0604030504040204" pitchFamily="34" charset="0"/>
                <a:cs typeface="Tahoma" panose="020B0604030504040204" pitchFamily="34" charset="0"/>
              </a:rPr>
              <a:t>About PADF</a:t>
            </a:r>
          </a:p>
        </p:txBody>
      </p:sp>
      <p:sp>
        <p:nvSpPr>
          <p:cNvPr id="14" name="Rectangle 13"/>
          <p:cNvSpPr/>
          <p:nvPr userDrawn="1"/>
        </p:nvSpPr>
        <p:spPr>
          <a:xfrm>
            <a:off x="6777318" y="2873662"/>
            <a:ext cx="4815191" cy="2631490"/>
          </a:xfrm>
          <a:prstGeom prst="rect">
            <a:avLst/>
          </a:prstGeom>
        </p:spPr>
        <p:txBody>
          <a:bodyPr wrap="square">
            <a:spAutoFit/>
          </a:bodyPr>
          <a:lstStyle/>
          <a:p>
            <a:pPr algn="r"/>
            <a:r>
              <a:rPr lang="en-US" sz="1500" b="0" i="0" kern="120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The Pan American Development Foundation, a 501(c)(3) nonprofit organization, brings together many stakeholders to improve livelihoods, empower communities, strengthen civil society, support human rights, protect the environment and respond to natural disasters in Latin America and the Caribbean. Established by the Organization of American States in 1962, PADF has worked in every country in the region. In 2016 PADF reached 8 million people by investing $95 million in development resources in 18 Latin American and Caribbean countries.</a:t>
            </a:r>
          </a:p>
        </p:txBody>
      </p:sp>
      <p:sp>
        <p:nvSpPr>
          <p:cNvPr id="2" name="Oval 1"/>
          <p:cNvSpPr/>
          <p:nvPr userDrawn="1"/>
        </p:nvSpPr>
        <p:spPr>
          <a:xfrm>
            <a:off x="-1764632" y="-1411705"/>
            <a:ext cx="8149390" cy="45078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01879" y="688514"/>
            <a:ext cx="2825802" cy="1090864"/>
          </a:xfrm>
          <a:prstGeom prst="rect">
            <a:avLst/>
          </a:prstGeom>
        </p:spPr>
      </p:pic>
      <p:pic>
        <p:nvPicPr>
          <p:cNvPr id="4" name="Picture 3"/>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613129" y="891714"/>
            <a:ext cx="1880420" cy="586691"/>
          </a:xfrm>
          <a:prstGeom prst="rect">
            <a:avLst/>
          </a:prstGeom>
        </p:spPr>
      </p:pic>
    </p:spTree>
    <p:extLst>
      <p:ext uri="{BB962C8B-B14F-4D97-AF65-F5344CB8AC3E}">
        <p14:creationId xmlns:p14="http://schemas.microsoft.com/office/powerpoint/2010/main" val="2072002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97BE-C52C-1F42-9DD3-7AA8EF42751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Text Placeholder 20">
            <a:extLst>
              <a:ext uri="{FF2B5EF4-FFF2-40B4-BE49-F238E27FC236}">
                <a16:creationId xmlns:a16="http://schemas.microsoft.com/office/drawing/2014/main" id="{FC20844C-63F6-6049-9F01-13C26FD775A4}"/>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stStyle>
          <a:p>
            <a:pPr lvl="0"/>
            <a:r>
              <a:rPr lang="en-US" dirty="0"/>
              <a:t>Click to edit Master subtitle</a:t>
            </a:r>
          </a:p>
          <a:p>
            <a:pPr lvl="1"/>
            <a:r>
              <a:rPr lang="en-US" dirty="0"/>
              <a:t>Second level</a:t>
            </a:r>
          </a:p>
          <a:p>
            <a:pPr lvl="2"/>
            <a:r>
              <a:rPr lang="en-US" dirty="0"/>
              <a:t>Third level</a:t>
            </a:r>
          </a:p>
        </p:txBody>
      </p:sp>
    </p:spTree>
    <p:extLst>
      <p:ext uri="{BB962C8B-B14F-4D97-AF65-F5344CB8AC3E}">
        <p14:creationId xmlns:p14="http://schemas.microsoft.com/office/powerpoint/2010/main" val="4135478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97BE-C52C-1F42-9DD3-7AA8EF42751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Text Placeholder 20">
            <a:extLst>
              <a:ext uri="{FF2B5EF4-FFF2-40B4-BE49-F238E27FC236}">
                <a16:creationId xmlns:a16="http://schemas.microsoft.com/office/drawing/2014/main" id="{FC20844C-63F6-6049-9F01-13C26FD775A4}"/>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stStyle>
          <a:p>
            <a:pPr lvl="0"/>
            <a:r>
              <a:rPr lang="en-US" dirty="0"/>
              <a:t>Click to edit Master subtitle</a:t>
            </a:r>
          </a:p>
          <a:p>
            <a:pPr lvl="1"/>
            <a:r>
              <a:rPr lang="en-US" dirty="0"/>
              <a:t>Second level</a:t>
            </a:r>
          </a:p>
          <a:p>
            <a:pPr lvl="2"/>
            <a:r>
              <a:rPr lang="en-US" dirty="0"/>
              <a:t>Third level</a:t>
            </a:r>
          </a:p>
        </p:txBody>
      </p:sp>
    </p:spTree>
    <p:extLst>
      <p:ext uri="{BB962C8B-B14F-4D97-AF65-F5344CB8AC3E}">
        <p14:creationId xmlns:p14="http://schemas.microsoft.com/office/powerpoint/2010/main" val="4000903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236C-4AD5-674B-B378-97B95A6A1F11}"/>
              </a:ext>
            </a:extLst>
          </p:cNvPr>
          <p:cNvSpPr>
            <a:spLocks noGrp="1"/>
          </p:cNvSpPr>
          <p:nvPr>
            <p:ph type="title"/>
          </p:nvPr>
        </p:nvSpPr>
        <p:spPr/>
        <p:txBody>
          <a:bodyPr/>
          <a:lstStyle/>
          <a:p>
            <a:r>
              <a:rPr lang="en-US" dirty="0"/>
              <a:t>Click to edit Master title style</a:t>
            </a:r>
          </a:p>
        </p:txBody>
      </p:sp>
      <p:sp>
        <p:nvSpPr>
          <p:cNvPr id="4" name="Text Placeholder 20">
            <a:extLst>
              <a:ext uri="{FF2B5EF4-FFF2-40B4-BE49-F238E27FC236}">
                <a16:creationId xmlns:a16="http://schemas.microsoft.com/office/drawing/2014/main" id="{ADE07C0D-586F-4742-BE93-EC34338C3A9F}"/>
              </a:ext>
            </a:extLst>
          </p:cNvPr>
          <p:cNvSpPr>
            <a:spLocks noGrp="1"/>
          </p:cNvSpPr>
          <p:nvPr>
            <p:ph idx="1"/>
          </p:nvPr>
        </p:nvSpPr>
        <p:spPr>
          <a:xfrm>
            <a:off x="838200" y="2014594"/>
            <a:ext cx="10515600" cy="3288925"/>
          </a:xfrm>
          <a:prstGeom prst="rect">
            <a:avLst/>
          </a:prstGeom>
        </p:spPr>
        <p:txBody>
          <a:bodyPr vert="horz" lIns="91440" tIns="45720" rIns="91440" bIns="45720" rtlCol="0">
            <a:normAutofit/>
          </a:bodyPr>
          <a:lstStyle>
            <a:lvl1pPr marL="0" indent="0">
              <a:lnSpc>
                <a:spcPct val="100000"/>
              </a:lnSpc>
              <a:defRPr/>
            </a:lvl1pPr>
            <a:lvl2pPr marL="0" indent="0">
              <a:lnSpc>
                <a:spcPct val="100000"/>
              </a:lnSpc>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14191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ADF - OAS w/o pi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838200" y="365125"/>
            <a:ext cx="10524067" cy="112500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0"/>
          </p:nvPr>
        </p:nvSpPr>
        <p:spPr>
          <a:xfrm>
            <a:off x="838200" y="1710795"/>
            <a:ext cx="10524067" cy="2827337"/>
          </a:xfrm>
        </p:spPr>
        <p:txBody>
          <a:bodyPr/>
          <a:lstStyle/>
          <a:p>
            <a:pPr lvl="0"/>
            <a:r>
              <a:rPr lang="en-US"/>
              <a:t>Click to edit Master text styles</a:t>
            </a:r>
          </a:p>
          <a:p>
            <a:pPr lvl="1"/>
            <a:r>
              <a:rPr lang="en-US"/>
              <a:t>Second level</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774266"/>
            <a:ext cx="2166374" cy="676148"/>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48779" y="5774266"/>
            <a:ext cx="3113488" cy="676148"/>
          </a:xfrm>
          <a:prstGeom prst="rect">
            <a:avLst/>
          </a:prstGeom>
        </p:spPr>
      </p:pic>
    </p:spTree>
    <p:extLst>
      <p:ext uri="{BB962C8B-B14F-4D97-AF65-F5344CB8AC3E}">
        <p14:creationId xmlns:p14="http://schemas.microsoft.com/office/powerpoint/2010/main" val="4246675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9"/>
          <p:cNvSpPr>
            <a:spLocks noGrp="1"/>
          </p:cNvSpPr>
          <p:nvPr>
            <p:ph type="title" hasCustomPrompt="1"/>
          </p:nvPr>
        </p:nvSpPr>
        <p:spPr>
          <a:xfrm>
            <a:off x="838200" y="541867"/>
            <a:ext cx="10515600" cy="1148821"/>
          </a:xfrm>
          <a:prstGeom prst="rect">
            <a:avLst/>
          </a:prstGeom>
        </p:spPr>
        <p:txBody>
          <a:bodyPr vert="horz" lIns="91440" tIns="45720" rIns="91440" bIns="45720" rtlCol="0" anchor="t" anchorCtr="0">
            <a:normAutofit/>
          </a:bodyPr>
          <a:lstStyle/>
          <a:p>
            <a:r>
              <a:rPr lang="en-US" dirty="0"/>
              <a:t>Click to edit title</a:t>
            </a:r>
          </a:p>
        </p:txBody>
      </p:sp>
      <p:sp>
        <p:nvSpPr>
          <p:cNvPr id="8" name="Text Placeholder 20"/>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a:solidFill>
                  <a:schemeClr val="tx1">
                    <a:lumMod val="75000"/>
                    <a:lumOff val="25000"/>
                  </a:schemeClr>
                </a:solidFill>
              </a:defRPr>
            </a:lvl1pPr>
            <a:lvl2pPr marL="457200" indent="0">
              <a:buNone/>
              <a:defRPr>
                <a:solidFill>
                  <a:schemeClr val="tx1">
                    <a:lumMod val="75000"/>
                    <a:lumOff val="25000"/>
                  </a:schemeClr>
                </a:solidFill>
              </a:defRPr>
            </a:lvl2pPr>
            <a:lvl3pPr marL="914400" indent="0">
              <a:buNone/>
              <a:defRPr>
                <a:solidFill>
                  <a:schemeClr val="tx1">
                    <a:lumMod val="75000"/>
                    <a:lumOff val="25000"/>
                  </a:schemeClr>
                </a:solidFill>
              </a:defRPr>
            </a:lvl3pPr>
          </a:lstStyle>
          <a:p>
            <a:pPr lvl="0"/>
            <a:r>
              <a:rPr lang="en-US" dirty="0"/>
              <a:t>Click to edit Master subtitle</a:t>
            </a:r>
          </a:p>
          <a:p>
            <a:pPr lvl="1"/>
            <a:r>
              <a:rPr lang="en-US" dirty="0"/>
              <a:t>Second level</a:t>
            </a:r>
          </a:p>
          <a:p>
            <a:pPr lvl="2"/>
            <a:r>
              <a:rPr lang="en-US" dirty="0"/>
              <a:t>Third level</a:t>
            </a:r>
          </a:p>
        </p:txBody>
      </p:sp>
    </p:spTree>
    <p:extLst>
      <p:ext uri="{BB962C8B-B14F-4D97-AF65-F5344CB8AC3E}">
        <p14:creationId xmlns:p14="http://schemas.microsoft.com/office/powerpoint/2010/main" val="578354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9"/>
          <p:cNvSpPr>
            <a:spLocks noGrp="1"/>
          </p:cNvSpPr>
          <p:nvPr>
            <p:ph type="title" hasCustomPrompt="1"/>
          </p:nvPr>
        </p:nvSpPr>
        <p:spPr>
          <a:xfrm>
            <a:off x="838200" y="541867"/>
            <a:ext cx="10515600" cy="1148821"/>
          </a:xfrm>
          <a:prstGeom prst="rect">
            <a:avLst/>
          </a:prstGeom>
        </p:spPr>
        <p:txBody>
          <a:bodyPr vert="horz" lIns="91440" tIns="45720" rIns="91440" bIns="45720" rtlCol="0" anchor="t" anchorCtr="0">
            <a:normAutofit/>
          </a:bodyPr>
          <a:lstStyle/>
          <a:p>
            <a:r>
              <a:rPr lang="en-US" dirty="0"/>
              <a:t>Click to edit title</a:t>
            </a:r>
          </a:p>
        </p:txBody>
      </p:sp>
      <p:sp>
        <p:nvSpPr>
          <p:cNvPr id="8" name="Text Placeholder 20"/>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Font typeface="Arial" charset="0"/>
              <a:buNone/>
              <a:defRPr sz="32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Font typeface="Arial" charset="0"/>
              <a:buNone/>
              <a:defRPr sz="28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914400" indent="0">
              <a:buFont typeface="Arial" charset="0"/>
              <a:buNone/>
              <a:defRPr sz="2000" b="0" i="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stStyle>
          <a:p>
            <a:pPr lvl="0"/>
            <a:r>
              <a:rPr lang="en-US" dirty="0"/>
              <a:t>Click to edit Master subtitle</a:t>
            </a:r>
          </a:p>
          <a:p>
            <a:pPr lvl="1"/>
            <a:r>
              <a:rPr lang="en-US" dirty="0"/>
              <a:t>Second level</a:t>
            </a:r>
          </a:p>
          <a:p>
            <a:pPr lvl="2"/>
            <a:r>
              <a:rPr lang="en-US" dirty="0"/>
              <a:t>Third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27.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subtitle style</a:t>
            </a:r>
          </a:p>
          <a:p>
            <a:pPr lvl="1"/>
            <a:r>
              <a:rPr lang="en-US" dirty="0"/>
              <a:t>Second level</a:t>
            </a:r>
          </a:p>
        </p:txBody>
      </p:sp>
      <p:sp>
        <p:nvSpPr>
          <p:cNvPr id="3" name="Title Placeholder 2"/>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67598949"/>
      </p:ext>
    </p:extLst>
  </p:cSld>
  <p:clrMap bg1="lt1" tx1="dk1" bg2="lt2" tx2="dk2" accent1="accent1" accent2="accent2" accent3="accent3" accent4="accent4" accent5="accent5" accent6="accent6" hlink="hlink" folHlink="folHlink"/>
  <p:sldLayoutIdLst>
    <p:sldLayoutId id="2147483649" r:id="rId1"/>
    <p:sldLayoutId id="2147483715" r:id="rId2"/>
    <p:sldLayoutId id="2147483722" r:id="rId3"/>
    <p:sldLayoutId id="2147483729" r:id="rId4"/>
    <p:sldLayoutId id="2147483730" r:id="rId5"/>
    <p:sldLayoutId id="2147483731" r:id="rId6"/>
    <p:sldLayoutId id="2147483738" r:id="rId7"/>
  </p:sldLayoutIdLst>
  <p:hf hdr="0" dt="0"/>
  <p:txStyles>
    <p:titleStyle>
      <a:lvl1pPr algn="l" defTabSz="914400" rtl="0" eaLnBrk="1" latinLnBrk="0" hangingPunct="1">
        <a:lnSpc>
          <a:spcPct val="90000"/>
        </a:lnSpc>
        <a:spcBef>
          <a:spcPct val="0"/>
        </a:spcBef>
        <a:buNone/>
        <a:defRPr sz="6000" b="0" i="0" kern="1200" baseline="0">
          <a:solidFill>
            <a:srgbClr val="84A0B6"/>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a:buNone/>
        <a:tabLst/>
        <a:defRPr sz="3200" b="0" i="0"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9"/>
          <p:cNvSpPr>
            <a:spLocks noGrp="1"/>
          </p:cNvSpPr>
          <p:nvPr>
            <p:ph type="title"/>
          </p:nvPr>
        </p:nvSpPr>
        <p:spPr>
          <a:xfrm>
            <a:off x="838200" y="541867"/>
            <a:ext cx="10515600" cy="1148821"/>
          </a:xfrm>
          <a:prstGeom prst="rect">
            <a:avLst/>
          </a:prstGeom>
        </p:spPr>
        <p:txBody>
          <a:bodyPr vert="horz" lIns="91440" tIns="45720" rIns="91440" bIns="45720" rtlCol="0" anchor="t" anchorCtr="0">
            <a:normAutofit/>
          </a:bodyPr>
          <a:lstStyle/>
          <a:p>
            <a:r>
              <a:rPr lang="en-US" dirty="0"/>
              <a:t>Click to edit title</a:t>
            </a:r>
          </a:p>
        </p:txBody>
      </p:sp>
      <p:sp>
        <p:nvSpPr>
          <p:cNvPr id="8" name="Text Placeholder 20"/>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subtitle style</a:t>
            </a:r>
          </a:p>
          <a:p>
            <a:pPr lvl="1"/>
            <a:r>
              <a:rPr lang="en-US" dirty="0"/>
              <a:t>Second level</a:t>
            </a:r>
          </a:p>
          <a:p>
            <a:pPr lvl="2"/>
            <a:r>
              <a:rPr lang="en-US" dirty="0"/>
              <a:t>Third level</a:t>
            </a:r>
          </a:p>
        </p:txBody>
      </p:sp>
    </p:spTree>
    <p:extLst>
      <p:ext uri="{BB962C8B-B14F-4D97-AF65-F5344CB8AC3E}">
        <p14:creationId xmlns:p14="http://schemas.microsoft.com/office/powerpoint/2010/main" val="1807130337"/>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716" r:id="rId3"/>
    <p:sldLayoutId id="2147483723" r:id="rId4"/>
    <p:sldLayoutId id="2147483724" r:id="rId5"/>
    <p:sldLayoutId id="2147483717" r:id="rId6"/>
    <p:sldLayoutId id="2147483718" r:id="rId7"/>
    <p:sldLayoutId id="2147483720" r:id="rId8"/>
    <p:sldLayoutId id="2147483721" r:id="rId9"/>
    <p:sldLayoutId id="2147483657" r:id="rId10"/>
    <p:sldLayoutId id="2147483658" r:id="rId11"/>
    <p:sldLayoutId id="2147483732" r:id="rId12"/>
    <p:sldLayoutId id="2147483734" r:id="rId13"/>
  </p:sldLayoutIdLst>
  <p:hf hdr="0" dt="0"/>
  <p:txStyles>
    <p:titleStyle>
      <a:lvl1pPr algn="l" defTabSz="914400" rtl="0" eaLnBrk="1" latinLnBrk="0" hangingPunct="1">
        <a:lnSpc>
          <a:spcPct val="90000"/>
        </a:lnSpc>
        <a:spcBef>
          <a:spcPct val="0"/>
        </a:spcBef>
        <a:buNone/>
        <a:defRPr sz="6000" b="0" i="0" kern="1200">
          <a:solidFill>
            <a:srgbClr val="84A0B6"/>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a:buChar char="•"/>
        <a:defRPr sz="3200" b="0" i="0" kern="12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a:buChar char="•"/>
        <a:defRPr sz="2800" b="0" i="0" kern="12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899097"/>
      </p:ext>
    </p:extLst>
  </p:cSld>
  <p:clrMap bg1="lt1" tx1="dk1" bg2="lt2" tx2="dk2" accent1="accent1" accent2="accent2" accent3="accent3" accent4="accent4" accent5="accent5" accent6="accent6" hlink="hlink" folHlink="folHlink"/>
  <p:sldLayoutIdLst>
    <p:sldLayoutId id="2147483652" r:id="rId1"/>
    <p:sldLayoutId id="2147483653"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773225"/>
      </p:ext>
    </p:extLst>
  </p:cSld>
  <p:clrMap bg1="lt1" tx1="dk1" bg2="lt2" tx2="dk2" accent1="accent1" accent2="accent2" accent3="accent3" accent4="accent4" accent5="accent5" accent6="accent6" hlink="hlink" folHlink="folHlink"/>
  <p:sldLayoutIdLst>
    <p:sldLayoutId id="2147483728" r:id="rId1"/>
    <p:sldLayoutId id="2147483725" r:id="rId2"/>
    <p:sldLayoutId id="2147483727" r:id="rId3"/>
    <p:sldLayoutId id="2147483726" r:id="rId4"/>
    <p:sldLayoutId id="2147483714"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a:t>
            </a:r>
          </a:p>
        </p:txBody>
      </p:sp>
    </p:spTree>
    <p:extLst>
      <p:ext uri="{BB962C8B-B14F-4D97-AF65-F5344CB8AC3E}">
        <p14:creationId xmlns:p14="http://schemas.microsoft.com/office/powerpoint/2010/main" val="1493869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dt="0"/>
  <p:txStyles>
    <p:titleStyle>
      <a:lvl1pPr algn="ctr" defTabSz="914400" rtl="0" eaLnBrk="1" latinLnBrk="0" hangingPunct="1">
        <a:lnSpc>
          <a:spcPct val="90000"/>
        </a:lnSpc>
        <a:spcBef>
          <a:spcPct val="0"/>
        </a:spcBef>
        <a:buNone/>
        <a:defRPr sz="6000" b="1" i="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ctr" defTabSz="914400" rtl="0" eaLnBrk="1" latinLnBrk="0" hangingPunct="1">
        <a:lnSpc>
          <a:spcPct val="90000"/>
        </a:lnSpc>
        <a:spcBef>
          <a:spcPts val="1000"/>
        </a:spcBef>
        <a:buFont typeface="Arial"/>
        <a:buNone/>
        <a:defRPr sz="4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044936"/>
      </p:ext>
    </p:extLst>
  </p:cSld>
  <p:clrMap bg1="lt1" tx1="dk1" bg2="lt2" tx2="dk2" accent1="accent1" accent2="accent2" accent3="accent3" accent4="accent4" accent5="accent5" accent6="accent6" hlink="hlink" folHlink="folHlink"/>
  <p:sldLayoutIdLst>
    <p:sldLayoutId id="2147483669" r:id="rId1"/>
    <p:sldLayoutId id="2147483667" r:id="rId2"/>
    <p:sldLayoutId id="2147483666"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9504C7-DA48-E54F-A988-74D531F039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4992" y="-2575211"/>
            <a:ext cx="15499143" cy="10338613"/>
          </a:xfrm>
          <a:prstGeom prst="rect">
            <a:avLst/>
          </a:prstGeom>
        </p:spPr>
      </p:pic>
      <p:sp>
        <p:nvSpPr>
          <p:cNvPr id="6" name="Rectangle 5">
            <a:extLst>
              <a:ext uri="{FF2B5EF4-FFF2-40B4-BE49-F238E27FC236}">
                <a16:creationId xmlns:a16="http://schemas.microsoft.com/office/drawing/2014/main" id="{F9076BF3-5723-8A42-AE7A-055D71AECBAA}"/>
              </a:ext>
            </a:extLst>
          </p:cNvPr>
          <p:cNvSpPr/>
          <p:nvPr/>
        </p:nvSpPr>
        <p:spPr>
          <a:xfrm>
            <a:off x="-1" y="-1097280"/>
            <a:ext cx="7920320" cy="8860682"/>
          </a:xfrm>
          <a:prstGeom prst="rect">
            <a:avLst/>
          </a:prstGeom>
          <a:gradFill flip="none" rotWithShape="1">
            <a:gsLst>
              <a:gs pos="0">
                <a:schemeClr val="tx1">
                  <a:alpha val="50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7623CA-0531-DF46-BF56-459D559AD4F6}"/>
              </a:ext>
            </a:extLst>
          </p:cNvPr>
          <p:cNvSpPr>
            <a:spLocks noGrp="1"/>
          </p:cNvSpPr>
          <p:nvPr>
            <p:ph type="title"/>
          </p:nvPr>
        </p:nvSpPr>
        <p:spPr>
          <a:xfrm>
            <a:off x="838200" y="2783141"/>
            <a:ext cx="10515600" cy="1639190"/>
          </a:xfrm>
        </p:spPr>
        <p:txBody>
          <a:bodyPr>
            <a:normAutofit/>
          </a:bodyPr>
          <a:lstStyle/>
          <a:p>
            <a:r>
              <a:rPr lang="en-US" sz="6600" b="1" dirty="0"/>
              <a:t>Who we are</a:t>
            </a:r>
          </a:p>
        </p:txBody>
      </p:sp>
      <p:sp>
        <p:nvSpPr>
          <p:cNvPr id="3" name="Content Placeholder 2">
            <a:extLst>
              <a:ext uri="{FF2B5EF4-FFF2-40B4-BE49-F238E27FC236}">
                <a16:creationId xmlns:a16="http://schemas.microsoft.com/office/drawing/2014/main" id="{3802CF66-2952-3145-852C-6369EC7D199A}"/>
              </a:ext>
            </a:extLst>
          </p:cNvPr>
          <p:cNvSpPr>
            <a:spLocks noGrp="1"/>
          </p:cNvSpPr>
          <p:nvPr>
            <p:ph idx="1"/>
          </p:nvPr>
        </p:nvSpPr>
        <p:spPr>
          <a:xfrm>
            <a:off x="838200" y="4133487"/>
            <a:ext cx="10515600" cy="1009649"/>
          </a:xfrm>
        </p:spPr>
        <p:txBody>
          <a:bodyPr>
            <a:normAutofit/>
          </a:bodyPr>
          <a:lstStyle/>
          <a:p>
            <a:r>
              <a:rPr lang="en-US" sz="4000" b="1" dirty="0">
                <a:solidFill>
                  <a:srgbClr val="F2DE00"/>
                </a:solidFill>
              </a:rPr>
              <a:t>Organizational Overview</a:t>
            </a:r>
          </a:p>
        </p:txBody>
      </p:sp>
      <p:sp>
        <p:nvSpPr>
          <p:cNvPr id="7" name="Oval 6">
            <a:extLst>
              <a:ext uri="{FF2B5EF4-FFF2-40B4-BE49-F238E27FC236}">
                <a16:creationId xmlns:a16="http://schemas.microsoft.com/office/drawing/2014/main" id="{2DF2B1BB-B161-2341-A7C3-290C8BBD3ACD}"/>
              </a:ext>
            </a:extLst>
          </p:cNvPr>
          <p:cNvSpPr/>
          <p:nvPr/>
        </p:nvSpPr>
        <p:spPr>
          <a:xfrm rot="270888">
            <a:off x="-4583614" y="5285467"/>
            <a:ext cx="16622177" cy="4553712"/>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E84234B-2AAF-A644-ACE3-1131E82299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5572439"/>
            <a:ext cx="2683846" cy="836523"/>
          </a:xfrm>
          <a:prstGeom prst="rect">
            <a:avLst/>
          </a:prstGeom>
        </p:spPr>
      </p:pic>
    </p:spTree>
    <p:extLst>
      <p:ext uri="{BB962C8B-B14F-4D97-AF65-F5344CB8AC3E}">
        <p14:creationId xmlns:p14="http://schemas.microsoft.com/office/powerpoint/2010/main" val="53903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3A2731-8650-664E-969C-1104F960A6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692" y="-1182966"/>
            <a:ext cx="12287692" cy="8139816"/>
          </a:xfrm>
          <a:prstGeom prst="rect">
            <a:avLst/>
          </a:prstGeom>
        </p:spPr>
      </p:pic>
      <p:sp>
        <p:nvSpPr>
          <p:cNvPr id="6" name="Rectangle 5">
            <a:extLst>
              <a:ext uri="{FF2B5EF4-FFF2-40B4-BE49-F238E27FC236}">
                <a16:creationId xmlns:a16="http://schemas.microsoft.com/office/drawing/2014/main" id="{6D2D6317-D08C-404D-8372-B0AA05A485DB}"/>
              </a:ext>
            </a:extLst>
          </p:cNvPr>
          <p:cNvSpPr/>
          <p:nvPr/>
        </p:nvSpPr>
        <p:spPr>
          <a:xfrm>
            <a:off x="-1" y="-147918"/>
            <a:ext cx="7920320" cy="8296836"/>
          </a:xfrm>
          <a:prstGeom prst="rect">
            <a:avLst/>
          </a:prstGeom>
          <a:gradFill flip="none" rotWithShape="1">
            <a:gsLst>
              <a:gs pos="0">
                <a:schemeClr val="tx1">
                  <a:alpha val="50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FF406B-54A7-1744-992C-6149F59E4241}"/>
              </a:ext>
            </a:extLst>
          </p:cNvPr>
          <p:cNvSpPr>
            <a:spLocks noGrp="1"/>
          </p:cNvSpPr>
          <p:nvPr>
            <p:ph idx="1"/>
          </p:nvPr>
        </p:nvSpPr>
        <p:spPr>
          <a:xfrm>
            <a:off x="1210235" y="2169042"/>
            <a:ext cx="6786610" cy="4007921"/>
          </a:xfrm>
        </p:spPr>
        <p:txBody>
          <a:bodyPr>
            <a:normAutofit/>
          </a:bodyPr>
          <a:lstStyle/>
          <a:p>
            <a:pPr>
              <a:lnSpc>
                <a:spcPct val="150000"/>
              </a:lnSpc>
            </a:pPr>
            <a:r>
              <a:rPr lang="en-US" sz="3600" b="1" dirty="0"/>
              <a:t>Higher-Purpose Statement</a:t>
            </a:r>
          </a:p>
          <a:p>
            <a:pPr>
              <a:lnSpc>
                <a:spcPct val="100000"/>
              </a:lnSpc>
            </a:pPr>
            <a:r>
              <a:rPr lang="en-US" sz="2000" dirty="0"/>
              <a:t>With courage, integrity, and care, we at PADF embrace our responsibility to co-create a future where each of us, our people and our planet, our communities and our institutions, can flourish. </a:t>
            </a:r>
          </a:p>
          <a:p>
            <a:pPr>
              <a:lnSpc>
                <a:spcPct val="100000"/>
              </a:lnSpc>
            </a:pPr>
            <a:r>
              <a:rPr lang="en-US" sz="2000" dirty="0"/>
              <a:t>We celebrate the Pan-American region’s magnificent diversity of peoples, languages, ethos, cultures, natural resources, and approaches.</a:t>
            </a:r>
          </a:p>
        </p:txBody>
      </p:sp>
      <p:sp>
        <p:nvSpPr>
          <p:cNvPr id="7" name="TextBox 6">
            <a:extLst>
              <a:ext uri="{FF2B5EF4-FFF2-40B4-BE49-F238E27FC236}">
                <a16:creationId xmlns:a16="http://schemas.microsoft.com/office/drawing/2014/main" id="{2F48EE9C-CF27-4731-BF97-EAE2A3BD2EB7}"/>
              </a:ext>
            </a:extLst>
          </p:cNvPr>
          <p:cNvSpPr txBox="1"/>
          <p:nvPr/>
        </p:nvSpPr>
        <p:spPr>
          <a:xfrm>
            <a:off x="11174914" y="6104277"/>
            <a:ext cx="367408" cy="307777"/>
          </a:xfrm>
          <a:prstGeom prst="rect">
            <a:avLst/>
          </a:prstGeom>
          <a:noFill/>
        </p:spPr>
        <p:txBody>
          <a:bodyPr wrap="none" rtlCol="0">
            <a:spAutoFit/>
          </a:bodyPr>
          <a:lstStyle/>
          <a:p>
            <a:r>
              <a:rPr lang="en-US" sz="1400" dirty="0">
                <a:solidFill>
                  <a:schemeClr val="bg1"/>
                </a:solidFill>
              </a:rPr>
              <a:t>10</a:t>
            </a:r>
          </a:p>
        </p:txBody>
      </p:sp>
    </p:spTree>
    <p:extLst>
      <p:ext uri="{BB962C8B-B14F-4D97-AF65-F5344CB8AC3E}">
        <p14:creationId xmlns:p14="http://schemas.microsoft.com/office/powerpoint/2010/main" val="3158275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D1412B-449A-4AEE-B3DE-B67708983098}"/>
              </a:ext>
            </a:extLst>
          </p:cNvPr>
          <p:cNvPicPr>
            <a:picLocks noChangeAspect="1"/>
          </p:cNvPicPr>
          <p:nvPr/>
        </p:nvPicPr>
        <p:blipFill>
          <a:blip r:embed="rId3"/>
          <a:stretch>
            <a:fillRect/>
          </a:stretch>
        </p:blipFill>
        <p:spPr>
          <a:xfrm>
            <a:off x="-82591" y="-963053"/>
            <a:ext cx="12592492" cy="9444370"/>
          </a:xfrm>
          <a:prstGeom prst="rect">
            <a:avLst/>
          </a:prstGeom>
        </p:spPr>
      </p:pic>
      <p:sp>
        <p:nvSpPr>
          <p:cNvPr id="9" name="Rectangle 8">
            <a:extLst>
              <a:ext uri="{FF2B5EF4-FFF2-40B4-BE49-F238E27FC236}">
                <a16:creationId xmlns:a16="http://schemas.microsoft.com/office/drawing/2014/main" id="{182C19EF-F575-4FB7-9962-00D6ABE7FE85}"/>
              </a:ext>
            </a:extLst>
          </p:cNvPr>
          <p:cNvSpPr/>
          <p:nvPr/>
        </p:nvSpPr>
        <p:spPr>
          <a:xfrm>
            <a:off x="-308826" y="-493604"/>
            <a:ext cx="9600310" cy="8296836"/>
          </a:xfrm>
          <a:prstGeom prst="rect">
            <a:avLst/>
          </a:prstGeom>
          <a:gradFill flip="none" rotWithShape="1">
            <a:gsLst>
              <a:gs pos="0">
                <a:schemeClr val="tx1">
                  <a:alpha val="50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CA0B1FC-FEC4-754F-B6E0-E64FF5B8B07C}"/>
              </a:ext>
            </a:extLst>
          </p:cNvPr>
          <p:cNvSpPr/>
          <p:nvPr/>
        </p:nvSpPr>
        <p:spPr>
          <a:xfrm>
            <a:off x="702551" y="1405896"/>
            <a:ext cx="5881129" cy="2353236"/>
          </a:xfrm>
          <a:prstGeom prst="rect">
            <a:avLst/>
          </a:prstGeom>
          <a:solidFill>
            <a:srgbClr val="D95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20731C-D661-F441-B861-CD38A3561B22}"/>
              </a:ext>
            </a:extLst>
          </p:cNvPr>
          <p:cNvSpPr>
            <a:spLocks noGrp="1"/>
          </p:cNvSpPr>
          <p:nvPr>
            <p:ph type="title"/>
          </p:nvPr>
        </p:nvSpPr>
        <p:spPr>
          <a:xfrm>
            <a:off x="1331976" y="1685605"/>
            <a:ext cx="5251704" cy="1152143"/>
          </a:xfrm>
        </p:spPr>
        <p:txBody>
          <a:bodyPr>
            <a:normAutofit/>
          </a:bodyPr>
          <a:lstStyle/>
          <a:p>
            <a:r>
              <a:rPr lang="en-US" sz="5400" b="1" dirty="0">
                <a:solidFill>
                  <a:schemeClr val="bg1"/>
                </a:solidFill>
              </a:rPr>
              <a:t>10.4 million</a:t>
            </a:r>
          </a:p>
        </p:txBody>
      </p:sp>
      <p:sp>
        <p:nvSpPr>
          <p:cNvPr id="3" name="Content Placeholder 2">
            <a:extLst>
              <a:ext uri="{FF2B5EF4-FFF2-40B4-BE49-F238E27FC236}">
                <a16:creationId xmlns:a16="http://schemas.microsoft.com/office/drawing/2014/main" id="{B9937A40-D0F3-4440-A9FE-518510B3DF78}"/>
              </a:ext>
            </a:extLst>
          </p:cNvPr>
          <p:cNvSpPr>
            <a:spLocks noGrp="1"/>
          </p:cNvSpPr>
          <p:nvPr>
            <p:ph idx="1"/>
          </p:nvPr>
        </p:nvSpPr>
        <p:spPr>
          <a:xfrm>
            <a:off x="1331976" y="2674224"/>
            <a:ext cx="5251704" cy="1084908"/>
          </a:xfrm>
        </p:spPr>
        <p:txBody>
          <a:bodyPr>
            <a:normAutofit/>
          </a:bodyPr>
          <a:lstStyle/>
          <a:p>
            <a:r>
              <a:rPr lang="en-US" sz="2800" b="1" dirty="0">
                <a:solidFill>
                  <a:schemeClr val="bg1"/>
                </a:solidFill>
              </a:rPr>
              <a:t>59% below the national poverty line</a:t>
            </a:r>
          </a:p>
        </p:txBody>
      </p:sp>
      <p:sp>
        <p:nvSpPr>
          <p:cNvPr id="7" name="Content Placeholder 2">
            <a:extLst>
              <a:ext uri="{FF2B5EF4-FFF2-40B4-BE49-F238E27FC236}">
                <a16:creationId xmlns:a16="http://schemas.microsoft.com/office/drawing/2014/main" id="{EC25C473-0BEE-674F-BFD0-1533803914DE}"/>
              </a:ext>
            </a:extLst>
          </p:cNvPr>
          <p:cNvSpPr txBox="1">
            <a:spLocks/>
          </p:cNvSpPr>
          <p:nvPr/>
        </p:nvSpPr>
        <p:spPr>
          <a:xfrm>
            <a:off x="1331976" y="4014584"/>
            <a:ext cx="10162032" cy="2843416"/>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3200" b="0" i="0"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0" indent="0" algn="l" defTabSz="914400" rtl="0" eaLnBrk="1" latinLnBrk="0" hangingPunct="1">
              <a:lnSpc>
                <a:spcPct val="100000"/>
              </a:lnSpc>
              <a:spcBef>
                <a:spcPts val="500"/>
              </a:spcBef>
              <a:buFont typeface="Arial"/>
              <a:buChar char="•"/>
              <a:defRPr sz="2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300" b="1" dirty="0">
                <a:solidFill>
                  <a:srgbClr val="F2DE00"/>
                </a:solidFill>
              </a:rPr>
              <a:t>Poorest country in the Americas</a:t>
            </a:r>
          </a:p>
          <a:p>
            <a:pPr marL="342900" indent="-342900">
              <a:buFont typeface="Arial" panose="020B0604020202020204" pitchFamily="34" charset="0"/>
              <a:buChar char="•"/>
            </a:pPr>
            <a:r>
              <a:rPr lang="en-US" sz="2300" b="1" dirty="0">
                <a:solidFill>
                  <a:srgbClr val="F2DE00"/>
                </a:solidFill>
              </a:rPr>
              <a:t>90 percent of the population </a:t>
            </a:r>
            <a:r>
              <a:rPr lang="en-US" sz="2300" dirty="0">
                <a:solidFill>
                  <a:schemeClr val="bg1"/>
                </a:solidFill>
              </a:rPr>
              <a:t>at risk of a natural disaster</a:t>
            </a:r>
          </a:p>
          <a:p>
            <a:pPr marL="342900" indent="-342900">
              <a:buFont typeface="Arial" panose="020B0604020202020204" pitchFamily="34" charset="0"/>
              <a:buChar char="•"/>
            </a:pPr>
            <a:r>
              <a:rPr lang="en-US" sz="2300" b="1" dirty="0">
                <a:solidFill>
                  <a:srgbClr val="F2DE00"/>
                </a:solidFill>
              </a:rPr>
              <a:t>One of the most unequal countries </a:t>
            </a:r>
            <a:r>
              <a:rPr lang="en-US" sz="2300" dirty="0">
                <a:solidFill>
                  <a:schemeClr val="bg1"/>
                </a:solidFill>
              </a:rPr>
              <a:t>in the world, </a:t>
            </a:r>
          </a:p>
          <a:p>
            <a:r>
              <a:rPr lang="en-US" sz="2300" dirty="0">
                <a:solidFill>
                  <a:schemeClr val="bg1"/>
                </a:solidFill>
              </a:rPr>
              <a:t>    with a Gini coefficient of 0.61 in 2012 (Sweden is 0.25)</a:t>
            </a:r>
          </a:p>
          <a:p>
            <a:pPr marL="342900" indent="-342900">
              <a:buFont typeface="Arial" panose="020B0604020202020204" pitchFamily="34" charset="0"/>
              <a:buChar char="•"/>
            </a:pPr>
            <a:r>
              <a:rPr lang="en-US" sz="2300" b="1" dirty="0">
                <a:solidFill>
                  <a:srgbClr val="F2DE00"/>
                </a:solidFill>
              </a:rPr>
              <a:t>Rank 182 out of 190 </a:t>
            </a:r>
            <a:r>
              <a:rPr lang="en-US" sz="2300" dirty="0">
                <a:solidFill>
                  <a:schemeClr val="bg1"/>
                </a:solidFill>
              </a:rPr>
              <a:t>for Ease of Doing Business</a:t>
            </a:r>
          </a:p>
          <a:p>
            <a:endParaRPr lang="en-US" sz="2700" b="1" dirty="0">
              <a:solidFill>
                <a:schemeClr val="bg1"/>
              </a:solidFill>
            </a:endParaRPr>
          </a:p>
        </p:txBody>
      </p:sp>
      <p:sp>
        <p:nvSpPr>
          <p:cNvPr id="4" name="Rectangle 3">
            <a:extLst>
              <a:ext uri="{FF2B5EF4-FFF2-40B4-BE49-F238E27FC236}">
                <a16:creationId xmlns:a16="http://schemas.microsoft.com/office/drawing/2014/main" id="{5E827722-A1EC-40A7-A015-C25DC2B8E890}"/>
              </a:ext>
            </a:extLst>
          </p:cNvPr>
          <p:cNvSpPr/>
          <p:nvPr/>
        </p:nvSpPr>
        <p:spPr>
          <a:xfrm>
            <a:off x="541669" y="390014"/>
            <a:ext cx="6832317" cy="810350"/>
          </a:xfrm>
          <a:prstGeom prst="rect">
            <a:avLst/>
          </a:prstGeom>
        </p:spPr>
        <p:txBody>
          <a:bodyPr wrap="square">
            <a:spAutoFit/>
          </a:bodyPr>
          <a:lstStyle/>
          <a:p>
            <a:pPr>
              <a:lnSpc>
                <a:spcPct val="150000"/>
              </a:lnSpc>
            </a:pP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The Haiti Context</a:t>
            </a:r>
          </a:p>
        </p:txBody>
      </p:sp>
      <p:sp>
        <p:nvSpPr>
          <p:cNvPr id="10" name="TextBox 9">
            <a:extLst>
              <a:ext uri="{FF2B5EF4-FFF2-40B4-BE49-F238E27FC236}">
                <a16:creationId xmlns:a16="http://schemas.microsoft.com/office/drawing/2014/main" id="{A1D70DC4-6805-4925-B40F-FA513C330C5A}"/>
              </a:ext>
            </a:extLst>
          </p:cNvPr>
          <p:cNvSpPr txBox="1"/>
          <p:nvPr/>
        </p:nvSpPr>
        <p:spPr>
          <a:xfrm>
            <a:off x="11174914" y="6104277"/>
            <a:ext cx="367408" cy="307777"/>
          </a:xfrm>
          <a:prstGeom prst="rect">
            <a:avLst/>
          </a:prstGeom>
          <a:noFill/>
        </p:spPr>
        <p:txBody>
          <a:bodyPr wrap="none" rtlCol="0">
            <a:spAutoFit/>
          </a:bodyPr>
          <a:lstStyle/>
          <a:p>
            <a:r>
              <a:rPr lang="en-US" sz="1400" dirty="0">
                <a:solidFill>
                  <a:schemeClr val="bg1"/>
                </a:solidFill>
              </a:rPr>
              <a:t>11</a:t>
            </a:r>
          </a:p>
        </p:txBody>
      </p:sp>
    </p:spTree>
    <p:extLst>
      <p:ext uri="{BB962C8B-B14F-4D97-AF65-F5344CB8AC3E}">
        <p14:creationId xmlns:p14="http://schemas.microsoft.com/office/powerpoint/2010/main" val="1686134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EAF3"/>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73CDDD5-636B-744E-A5EC-1D2D398365E0}"/>
              </a:ext>
            </a:extLst>
          </p:cNvPr>
          <p:cNvPicPr>
            <a:picLocks noGrp="1" noChangeAspect="1"/>
          </p:cNvPicPr>
          <p:nvPr>
            <p:ph idx="1"/>
          </p:nvPr>
        </p:nvPicPr>
        <p:blipFill>
          <a:blip r:embed="rId2"/>
          <a:stretch>
            <a:fillRect/>
          </a:stretch>
        </p:blipFill>
        <p:spPr>
          <a:xfrm>
            <a:off x="2136631" y="132353"/>
            <a:ext cx="10204015" cy="6683892"/>
          </a:xfrm>
        </p:spPr>
      </p:pic>
      <p:sp>
        <p:nvSpPr>
          <p:cNvPr id="8" name="Rectangle 7">
            <a:extLst>
              <a:ext uri="{FF2B5EF4-FFF2-40B4-BE49-F238E27FC236}">
                <a16:creationId xmlns:a16="http://schemas.microsoft.com/office/drawing/2014/main" id="{69306A09-4F33-8442-A8B5-3EC30658B739}"/>
              </a:ext>
            </a:extLst>
          </p:cNvPr>
          <p:cNvSpPr/>
          <p:nvPr/>
        </p:nvSpPr>
        <p:spPr>
          <a:xfrm>
            <a:off x="-97428" y="-384206"/>
            <a:ext cx="6996223" cy="8296836"/>
          </a:xfrm>
          <a:prstGeom prst="rect">
            <a:avLst/>
          </a:prstGeom>
          <a:gradFill flip="none" rotWithShape="1">
            <a:gsLst>
              <a:gs pos="0">
                <a:schemeClr val="tx1">
                  <a:alpha val="50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DBCA63-5687-0446-8BE0-0C10DD31124D}"/>
              </a:ext>
            </a:extLst>
          </p:cNvPr>
          <p:cNvSpPr>
            <a:spLocks noGrp="1"/>
          </p:cNvSpPr>
          <p:nvPr>
            <p:ph type="title"/>
          </p:nvPr>
        </p:nvSpPr>
        <p:spPr>
          <a:xfrm>
            <a:off x="471787" y="520352"/>
            <a:ext cx="6766852" cy="1043333"/>
          </a:xfrm>
        </p:spPr>
        <p:txBody>
          <a:bodyPr>
            <a:noAutofit/>
          </a:bodyPr>
          <a:lstStyle/>
          <a:p>
            <a:r>
              <a:rPr lang="en-US" sz="3600" b="1" dirty="0">
                <a:solidFill>
                  <a:schemeClr val="bg1"/>
                </a:solidFill>
              </a:rPr>
              <a:t>Nearly 40 Years in Haiti…</a:t>
            </a:r>
            <a:endParaRPr lang="en-US" sz="3600" b="1" dirty="0">
              <a:solidFill>
                <a:srgbClr val="F2DE00"/>
              </a:solidFill>
            </a:endParaRPr>
          </a:p>
        </p:txBody>
      </p:sp>
      <p:sp>
        <p:nvSpPr>
          <p:cNvPr id="7" name="TextBox 6">
            <a:extLst>
              <a:ext uri="{FF2B5EF4-FFF2-40B4-BE49-F238E27FC236}">
                <a16:creationId xmlns:a16="http://schemas.microsoft.com/office/drawing/2014/main" id="{3AC7DBAE-B2CE-434D-8360-EE26DAB1E4CA}"/>
              </a:ext>
            </a:extLst>
          </p:cNvPr>
          <p:cNvSpPr txBox="1"/>
          <p:nvPr/>
        </p:nvSpPr>
        <p:spPr>
          <a:xfrm>
            <a:off x="11174914" y="6104277"/>
            <a:ext cx="367408" cy="307777"/>
          </a:xfrm>
          <a:prstGeom prst="rect">
            <a:avLst/>
          </a:prstGeom>
          <a:noFill/>
        </p:spPr>
        <p:txBody>
          <a:bodyPr wrap="none" rtlCol="0">
            <a:spAutoFit/>
          </a:bodyPr>
          <a:lstStyle/>
          <a:p>
            <a:r>
              <a:rPr lang="en-US" sz="1400" dirty="0">
                <a:solidFill>
                  <a:schemeClr val="bg1"/>
                </a:solidFill>
              </a:rPr>
              <a:t>23</a:t>
            </a:r>
          </a:p>
        </p:txBody>
      </p:sp>
      <p:sp>
        <p:nvSpPr>
          <p:cNvPr id="10" name="Rectangle 9">
            <a:extLst>
              <a:ext uri="{FF2B5EF4-FFF2-40B4-BE49-F238E27FC236}">
                <a16:creationId xmlns:a16="http://schemas.microsoft.com/office/drawing/2014/main" id="{D45B0DB6-AA3F-43D0-B854-DC83FB347E37}"/>
              </a:ext>
            </a:extLst>
          </p:cNvPr>
          <p:cNvSpPr/>
          <p:nvPr/>
        </p:nvSpPr>
        <p:spPr>
          <a:xfrm>
            <a:off x="771322" y="1658951"/>
            <a:ext cx="4387217" cy="2721954"/>
          </a:xfrm>
          <a:prstGeom prst="rect">
            <a:avLst/>
          </a:prstGeom>
          <a:solidFill>
            <a:schemeClr val="bg2">
              <a:lumMod val="2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20C92013-6A41-446C-B66C-BCD1F181B3A7}"/>
              </a:ext>
            </a:extLst>
          </p:cNvPr>
          <p:cNvSpPr txBox="1">
            <a:spLocks/>
          </p:cNvSpPr>
          <p:nvPr/>
        </p:nvSpPr>
        <p:spPr>
          <a:xfrm>
            <a:off x="1331494" y="1786785"/>
            <a:ext cx="5559111" cy="6903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0" i="0" kern="1200" baseline="0">
                <a:solidFill>
                  <a:srgbClr val="84A0B6"/>
                </a:solidFill>
                <a:latin typeface="Tahoma" panose="020B0604030504040204" pitchFamily="34" charset="0"/>
                <a:ea typeface="Tahoma" panose="020B0604030504040204" pitchFamily="34" charset="0"/>
                <a:cs typeface="Tahoma" panose="020B0604030504040204" pitchFamily="34" charset="0"/>
              </a:defRPr>
            </a:lvl1pPr>
          </a:lstStyle>
          <a:p>
            <a:r>
              <a:rPr lang="en-US" sz="2000" dirty="0">
                <a:solidFill>
                  <a:schemeClr val="bg1"/>
                </a:solidFill>
              </a:rPr>
              <a:t>    +50 M Trees Planted</a:t>
            </a:r>
          </a:p>
        </p:txBody>
      </p:sp>
      <p:pic>
        <p:nvPicPr>
          <p:cNvPr id="13" name="Picture 12">
            <a:extLst>
              <a:ext uri="{FF2B5EF4-FFF2-40B4-BE49-F238E27FC236}">
                <a16:creationId xmlns:a16="http://schemas.microsoft.com/office/drawing/2014/main" id="{AD7033F8-8596-41A5-8DF2-C091AB206580}"/>
              </a:ext>
            </a:extLst>
          </p:cNvPr>
          <p:cNvPicPr>
            <a:picLocks noChangeAspect="1"/>
          </p:cNvPicPr>
          <p:nvPr/>
        </p:nvPicPr>
        <p:blipFill>
          <a:blip r:embed="rId3"/>
          <a:stretch>
            <a:fillRect/>
          </a:stretch>
        </p:blipFill>
        <p:spPr>
          <a:xfrm>
            <a:off x="1152695" y="1805808"/>
            <a:ext cx="378271" cy="476672"/>
          </a:xfrm>
          <a:prstGeom prst="rect">
            <a:avLst/>
          </a:prstGeom>
        </p:spPr>
      </p:pic>
      <p:sp>
        <p:nvSpPr>
          <p:cNvPr id="14" name="TextBox 13">
            <a:extLst>
              <a:ext uri="{FF2B5EF4-FFF2-40B4-BE49-F238E27FC236}">
                <a16:creationId xmlns:a16="http://schemas.microsoft.com/office/drawing/2014/main" id="{978538D1-A1F7-43C6-A8D5-EC73F3B1CC1C}"/>
              </a:ext>
            </a:extLst>
          </p:cNvPr>
          <p:cNvSpPr txBox="1"/>
          <p:nvPr/>
        </p:nvSpPr>
        <p:spPr>
          <a:xfrm>
            <a:off x="1638813" y="2447831"/>
            <a:ext cx="6540203" cy="400110"/>
          </a:xfrm>
          <a:prstGeom prst="rect">
            <a:avLst/>
          </a:prstGeom>
          <a:noFill/>
        </p:spPr>
        <p:txBody>
          <a:bodyPr wrap="squar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+40,000 TIP Victims Helped</a:t>
            </a:r>
          </a:p>
        </p:txBody>
      </p:sp>
      <p:pic>
        <p:nvPicPr>
          <p:cNvPr id="18" name="Picture 17">
            <a:extLst>
              <a:ext uri="{FF2B5EF4-FFF2-40B4-BE49-F238E27FC236}">
                <a16:creationId xmlns:a16="http://schemas.microsoft.com/office/drawing/2014/main" id="{9A94581F-4D90-4990-9618-FD78541F5DE5}"/>
              </a:ext>
            </a:extLst>
          </p:cNvPr>
          <p:cNvPicPr>
            <a:picLocks noChangeAspect="1"/>
          </p:cNvPicPr>
          <p:nvPr/>
        </p:nvPicPr>
        <p:blipFill>
          <a:blip r:embed="rId4"/>
          <a:stretch>
            <a:fillRect/>
          </a:stretch>
        </p:blipFill>
        <p:spPr>
          <a:xfrm>
            <a:off x="1089491" y="2429889"/>
            <a:ext cx="484007" cy="441012"/>
          </a:xfrm>
          <a:prstGeom prst="rect">
            <a:avLst/>
          </a:prstGeom>
        </p:spPr>
      </p:pic>
      <p:pic>
        <p:nvPicPr>
          <p:cNvPr id="6" name="Picture 5">
            <a:extLst>
              <a:ext uri="{FF2B5EF4-FFF2-40B4-BE49-F238E27FC236}">
                <a16:creationId xmlns:a16="http://schemas.microsoft.com/office/drawing/2014/main" id="{A0EB12E7-0B00-4471-BC14-5518342452B6}"/>
              </a:ext>
            </a:extLst>
          </p:cNvPr>
          <p:cNvPicPr>
            <a:picLocks noChangeAspect="1"/>
          </p:cNvPicPr>
          <p:nvPr/>
        </p:nvPicPr>
        <p:blipFill>
          <a:blip r:embed="rId5"/>
          <a:stretch>
            <a:fillRect/>
          </a:stretch>
        </p:blipFill>
        <p:spPr>
          <a:xfrm>
            <a:off x="1082057" y="3039940"/>
            <a:ext cx="524257" cy="467869"/>
          </a:xfrm>
          <a:prstGeom prst="rect">
            <a:avLst/>
          </a:prstGeom>
        </p:spPr>
      </p:pic>
      <p:sp>
        <p:nvSpPr>
          <p:cNvPr id="17" name="TextBox 16">
            <a:extLst>
              <a:ext uri="{FF2B5EF4-FFF2-40B4-BE49-F238E27FC236}">
                <a16:creationId xmlns:a16="http://schemas.microsoft.com/office/drawing/2014/main" id="{7DB9CB7C-2382-48B6-8D77-D4C9D6A353E6}"/>
              </a:ext>
            </a:extLst>
          </p:cNvPr>
          <p:cNvSpPr txBox="1"/>
          <p:nvPr/>
        </p:nvSpPr>
        <p:spPr>
          <a:xfrm>
            <a:off x="1641450" y="2983592"/>
            <a:ext cx="4387217" cy="400110"/>
          </a:xfrm>
          <a:prstGeom prst="rect">
            <a:avLst/>
          </a:prstGeom>
          <a:noFill/>
        </p:spPr>
        <p:txBody>
          <a:bodyPr wrap="squar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+100,000 Jobs Created</a:t>
            </a:r>
          </a:p>
        </p:txBody>
      </p:sp>
      <p:pic>
        <p:nvPicPr>
          <p:cNvPr id="15" name="Picture 14">
            <a:extLst>
              <a:ext uri="{FF2B5EF4-FFF2-40B4-BE49-F238E27FC236}">
                <a16:creationId xmlns:a16="http://schemas.microsoft.com/office/drawing/2014/main" id="{02C57EFC-3B57-4548-98B2-75BA573704E4}"/>
              </a:ext>
            </a:extLst>
          </p:cNvPr>
          <p:cNvPicPr>
            <a:picLocks noChangeAspect="1"/>
          </p:cNvPicPr>
          <p:nvPr/>
        </p:nvPicPr>
        <p:blipFill>
          <a:blip r:embed="rId6"/>
          <a:stretch>
            <a:fillRect/>
          </a:stretch>
        </p:blipFill>
        <p:spPr>
          <a:xfrm>
            <a:off x="1059466" y="3654814"/>
            <a:ext cx="581387" cy="450407"/>
          </a:xfrm>
          <a:prstGeom prst="rect">
            <a:avLst/>
          </a:prstGeom>
        </p:spPr>
      </p:pic>
      <p:sp>
        <p:nvSpPr>
          <p:cNvPr id="19" name="TextBox 18">
            <a:extLst>
              <a:ext uri="{FF2B5EF4-FFF2-40B4-BE49-F238E27FC236}">
                <a16:creationId xmlns:a16="http://schemas.microsoft.com/office/drawing/2014/main" id="{28A11916-4406-4F3F-9F77-4A44213E7C7D}"/>
              </a:ext>
            </a:extLst>
          </p:cNvPr>
          <p:cNvSpPr txBox="1"/>
          <p:nvPr/>
        </p:nvSpPr>
        <p:spPr>
          <a:xfrm>
            <a:off x="1720982" y="3564157"/>
            <a:ext cx="5634275" cy="400110"/>
          </a:xfrm>
          <a:prstGeom prst="rect">
            <a:avLst/>
          </a:prstGeom>
          <a:noFill/>
        </p:spPr>
        <p:txBody>
          <a:bodyPr wrap="squar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+2M Beneficiaries per year</a:t>
            </a:r>
          </a:p>
        </p:txBody>
      </p:sp>
      <p:sp>
        <p:nvSpPr>
          <p:cNvPr id="16" name="TextBox 15">
            <a:extLst>
              <a:ext uri="{FF2B5EF4-FFF2-40B4-BE49-F238E27FC236}">
                <a16:creationId xmlns:a16="http://schemas.microsoft.com/office/drawing/2014/main" id="{645EDA21-6A7C-4B84-9322-3D174556473A}"/>
              </a:ext>
            </a:extLst>
          </p:cNvPr>
          <p:cNvSpPr txBox="1"/>
          <p:nvPr/>
        </p:nvSpPr>
        <p:spPr>
          <a:xfrm>
            <a:off x="11327314" y="6256677"/>
            <a:ext cx="367408" cy="307777"/>
          </a:xfrm>
          <a:prstGeom prst="rect">
            <a:avLst/>
          </a:prstGeom>
          <a:noFill/>
        </p:spPr>
        <p:txBody>
          <a:bodyPr wrap="none" rtlCol="0">
            <a:spAutoFit/>
          </a:bodyPr>
          <a:lstStyle/>
          <a:p>
            <a:r>
              <a:rPr lang="en-US" sz="1400" dirty="0">
                <a:solidFill>
                  <a:schemeClr val="bg1"/>
                </a:solidFill>
              </a:rPr>
              <a:t>12</a:t>
            </a:r>
          </a:p>
        </p:txBody>
      </p:sp>
      <p:sp>
        <p:nvSpPr>
          <p:cNvPr id="20" name="Title 1">
            <a:extLst>
              <a:ext uri="{FF2B5EF4-FFF2-40B4-BE49-F238E27FC236}">
                <a16:creationId xmlns:a16="http://schemas.microsoft.com/office/drawing/2014/main" id="{C5F71087-2F57-4792-8C5A-A160DCD9F7E2}"/>
              </a:ext>
            </a:extLst>
          </p:cNvPr>
          <p:cNvSpPr txBox="1">
            <a:spLocks/>
          </p:cNvSpPr>
          <p:nvPr/>
        </p:nvSpPr>
        <p:spPr>
          <a:xfrm>
            <a:off x="471786" y="5582610"/>
            <a:ext cx="6766852" cy="10433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0" i="0" kern="1200" baseline="0">
                <a:solidFill>
                  <a:srgbClr val="84A0B6"/>
                </a:solidFill>
                <a:latin typeface="Tahoma" panose="020B0604030504040204" pitchFamily="34" charset="0"/>
                <a:ea typeface="Tahoma" panose="020B0604030504040204" pitchFamily="34" charset="0"/>
                <a:cs typeface="Tahoma" panose="020B0604030504040204" pitchFamily="34" charset="0"/>
              </a:defRPr>
            </a:lvl1pPr>
          </a:lstStyle>
          <a:p>
            <a:r>
              <a:rPr lang="en-US" sz="3600" b="1" dirty="0">
                <a:solidFill>
                  <a:schemeClr val="bg1"/>
                </a:solidFill>
              </a:rPr>
              <a:t>…Promoting Resilience</a:t>
            </a:r>
            <a:endParaRPr lang="en-US" sz="3600" b="1" dirty="0">
              <a:solidFill>
                <a:srgbClr val="F2DE00"/>
              </a:solidFill>
            </a:endParaRPr>
          </a:p>
        </p:txBody>
      </p:sp>
    </p:spTree>
    <p:extLst>
      <p:ext uri="{BB962C8B-B14F-4D97-AF65-F5344CB8AC3E}">
        <p14:creationId xmlns:p14="http://schemas.microsoft.com/office/powerpoint/2010/main" val="2817505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6C130E-F904-4983-B93F-1817A7069A98}"/>
              </a:ext>
            </a:extLst>
          </p:cNvPr>
          <p:cNvPicPr>
            <a:picLocks noChangeAspect="1"/>
          </p:cNvPicPr>
          <p:nvPr/>
        </p:nvPicPr>
        <p:blipFill>
          <a:blip r:embed="rId2"/>
          <a:stretch>
            <a:fillRect/>
          </a:stretch>
        </p:blipFill>
        <p:spPr>
          <a:xfrm>
            <a:off x="-115080" y="-113222"/>
            <a:ext cx="12383418" cy="8255612"/>
          </a:xfrm>
          <a:prstGeom prst="rect">
            <a:avLst/>
          </a:prstGeom>
        </p:spPr>
      </p:pic>
      <p:sp>
        <p:nvSpPr>
          <p:cNvPr id="4" name="Rectangle 3">
            <a:extLst>
              <a:ext uri="{FF2B5EF4-FFF2-40B4-BE49-F238E27FC236}">
                <a16:creationId xmlns:a16="http://schemas.microsoft.com/office/drawing/2014/main" id="{F4655C23-B83A-4285-9BF3-37BB5DD31DA5}"/>
              </a:ext>
            </a:extLst>
          </p:cNvPr>
          <p:cNvSpPr/>
          <p:nvPr/>
        </p:nvSpPr>
        <p:spPr>
          <a:xfrm>
            <a:off x="517628" y="2530628"/>
            <a:ext cx="4684016" cy="1815882"/>
          </a:xfrm>
          <a:prstGeom prst="rect">
            <a:avLst/>
          </a:prstGeom>
        </p:spPr>
        <p:txBody>
          <a:bodyPr wrap="square">
            <a:spAutoFit/>
          </a:bodyPr>
          <a:lstStyle/>
          <a:p>
            <a:pPr algn="ct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Haiti projects have spanned all of PADF’s thematic areas with a focus on the top two quadrants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2533" t="36777" r="35563" b="36099"/>
          <a:stretch/>
        </p:blipFill>
        <p:spPr>
          <a:xfrm>
            <a:off x="5746287" y="221163"/>
            <a:ext cx="6359264" cy="6618831"/>
          </a:xfrm>
          <a:prstGeom prst="rect">
            <a:avLst/>
          </a:prstGeom>
        </p:spPr>
      </p:pic>
      <p:sp>
        <p:nvSpPr>
          <p:cNvPr id="6" name="TextBox 5">
            <a:extLst>
              <a:ext uri="{FF2B5EF4-FFF2-40B4-BE49-F238E27FC236}">
                <a16:creationId xmlns:a16="http://schemas.microsoft.com/office/drawing/2014/main" id="{814AF52C-E461-4575-86C0-FA3607FD799A}"/>
              </a:ext>
            </a:extLst>
          </p:cNvPr>
          <p:cNvSpPr txBox="1"/>
          <p:nvPr/>
        </p:nvSpPr>
        <p:spPr>
          <a:xfrm>
            <a:off x="11174914" y="6104277"/>
            <a:ext cx="367408" cy="307777"/>
          </a:xfrm>
          <a:prstGeom prst="rect">
            <a:avLst/>
          </a:prstGeom>
          <a:noFill/>
        </p:spPr>
        <p:txBody>
          <a:bodyPr wrap="none" rtlCol="0">
            <a:spAutoFit/>
          </a:bodyPr>
          <a:lstStyle/>
          <a:p>
            <a:r>
              <a:rPr lang="en-US" sz="1400" dirty="0">
                <a:solidFill>
                  <a:schemeClr val="bg1"/>
                </a:solidFill>
              </a:rPr>
              <a:t>13</a:t>
            </a:r>
          </a:p>
        </p:txBody>
      </p:sp>
    </p:spTree>
    <p:extLst>
      <p:ext uri="{BB962C8B-B14F-4D97-AF65-F5344CB8AC3E}">
        <p14:creationId xmlns:p14="http://schemas.microsoft.com/office/powerpoint/2010/main" val="1530004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73CDDD5-636B-744E-A5EC-1D2D398365E0}"/>
              </a:ext>
            </a:extLst>
          </p:cNvPr>
          <p:cNvPicPr>
            <a:picLocks noGrp="1" noChangeAspect="1"/>
          </p:cNvPicPr>
          <p:nvPr>
            <p:ph idx="1"/>
          </p:nvPr>
        </p:nvPicPr>
        <p:blipFill>
          <a:blip r:embed="rId2"/>
          <a:stretch>
            <a:fillRect/>
          </a:stretch>
        </p:blipFill>
        <p:spPr>
          <a:xfrm flipH="1">
            <a:off x="-170121" y="-491178"/>
            <a:ext cx="12417031" cy="8224033"/>
          </a:xfrm>
        </p:spPr>
      </p:pic>
      <p:sp>
        <p:nvSpPr>
          <p:cNvPr id="8" name="Rectangle 7">
            <a:extLst>
              <a:ext uri="{FF2B5EF4-FFF2-40B4-BE49-F238E27FC236}">
                <a16:creationId xmlns:a16="http://schemas.microsoft.com/office/drawing/2014/main" id="{69306A09-4F33-8442-A8B5-3EC30658B739}"/>
              </a:ext>
            </a:extLst>
          </p:cNvPr>
          <p:cNvSpPr/>
          <p:nvPr/>
        </p:nvSpPr>
        <p:spPr>
          <a:xfrm>
            <a:off x="-170121" y="-503519"/>
            <a:ext cx="6996223" cy="8296836"/>
          </a:xfrm>
          <a:prstGeom prst="rect">
            <a:avLst/>
          </a:prstGeom>
          <a:gradFill flip="none" rotWithShape="1">
            <a:gsLst>
              <a:gs pos="0">
                <a:schemeClr val="tx1">
                  <a:alpha val="50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DBCA63-5687-0446-8BE0-0C10DD31124D}"/>
              </a:ext>
            </a:extLst>
          </p:cNvPr>
          <p:cNvSpPr>
            <a:spLocks noGrp="1"/>
          </p:cNvSpPr>
          <p:nvPr>
            <p:ph type="title"/>
          </p:nvPr>
        </p:nvSpPr>
        <p:spPr>
          <a:xfrm>
            <a:off x="700385" y="792796"/>
            <a:ext cx="10230469" cy="1325563"/>
          </a:xfrm>
        </p:spPr>
        <p:txBody>
          <a:bodyPr>
            <a:noAutofit/>
          </a:bodyPr>
          <a:lstStyle/>
          <a:p>
            <a:r>
              <a:rPr lang="en-US" sz="5400" b="1" dirty="0">
                <a:solidFill>
                  <a:schemeClr val="bg1"/>
                </a:solidFill>
              </a:rPr>
              <a:t>Recent programs</a:t>
            </a:r>
            <a:endParaRPr lang="en-US" sz="5400" b="1" dirty="0">
              <a:solidFill>
                <a:srgbClr val="F2DE00"/>
              </a:solidFill>
            </a:endParaRPr>
          </a:p>
        </p:txBody>
      </p:sp>
      <p:sp>
        <p:nvSpPr>
          <p:cNvPr id="3" name="Rectangle 2">
            <a:extLst>
              <a:ext uri="{FF2B5EF4-FFF2-40B4-BE49-F238E27FC236}">
                <a16:creationId xmlns:a16="http://schemas.microsoft.com/office/drawing/2014/main" id="{99563FD7-6977-40E4-BC64-C35A37A553D6}"/>
              </a:ext>
            </a:extLst>
          </p:cNvPr>
          <p:cNvSpPr/>
          <p:nvPr/>
        </p:nvSpPr>
        <p:spPr>
          <a:xfrm>
            <a:off x="1233377" y="2270667"/>
            <a:ext cx="8165804" cy="4401205"/>
          </a:xfrm>
          <a:prstGeom prst="rect">
            <a:avLst/>
          </a:prstGeom>
        </p:spPr>
        <p:txBody>
          <a:bodyPr wrap="square">
            <a:spAutoFit/>
          </a:bodyPr>
          <a:lstStyle/>
          <a:p>
            <a:pPr lvl="0"/>
            <a:r>
              <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rPr>
              <a:t>Disaster Assistance &amp; Reconstruction </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in the aftermath of the 2010 earthquake, PADF launched immediate response efforts and long-term reconstruction programs.  (OFDA, Caterpillar Foundation)</a:t>
            </a:r>
          </a:p>
          <a:p>
            <a:pPr lvl="0"/>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r>
              <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rPr>
              <a:t>Entrepreneurship: </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we</a:t>
            </a:r>
            <a:r>
              <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rPr>
              <a:t> </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supported rebuilding the private sector by identifying promising entrepreneurs, selecting them via a Business Plan Competition, and unlocked private investment capital via Leverage model to create jobs and economic growth. (USAID)</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endPar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endParaRPr>
          </a:p>
          <a:p>
            <a:pPr lvl="0"/>
            <a:r>
              <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rPr>
              <a:t>Urban Resilience: </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we</a:t>
            </a:r>
            <a:r>
              <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rPr>
              <a:t> </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upgraded neighborhoods in Delmas 32, introduced multi-level housing in dense but poor communities, and  promoted disaster risk-reduction. These infrastructure upgrades promote economic opportunities and self-reliance.  (World Bank)</a:t>
            </a:r>
          </a:p>
          <a:p>
            <a:r>
              <a:rPr lang="es-MX"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C1739C88-AC9D-4027-9447-A9A75F21A8EB}"/>
              </a:ext>
            </a:extLst>
          </p:cNvPr>
          <p:cNvSpPr/>
          <p:nvPr/>
        </p:nvSpPr>
        <p:spPr>
          <a:xfrm>
            <a:off x="5945157" y="3244334"/>
            <a:ext cx="301686" cy="369332"/>
          </a:xfrm>
          <a:prstGeom prst="rect">
            <a:avLst/>
          </a:prstGeom>
        </p:spPr>
        <p:txBody>
          <a:bodyPr wrap="none">
            <a:spAutoFit/>
          </a:bodyPr>
          <a:lstStyle/>
          <a:p>
            <a:r>
              <a:rPr lang="en-US" dirty="0">
                <a:solidFill>
                  <a:schemeClr val="bg1"/>
                </a:solidFill>
              </a:rPr>
              <a:t>1</a:t>
            </a:r>
          </a:p>
        </p:txBody>
      </p:sp>
      <p:sp>
        <p:nvSpPr>
          <p:cNvPr id="7" name="TextBox 6">
            <a:extLst>
              <a:ext uri="{FF2B5EF4-FFF2-40B4-BE49-F238E27FC236}">
                <a16:creationId xmlns:a16="http://schemas.microsoft.com/office/drawing/2014/main" id="{9D5DBC5D-0CE4-4A7E-A9D0-510C27580FAA}"/>
              </a:ext>
            </a:extLst>
          </p:cNvPr>
          <p:cNvSpPr txBox="1"/>
          <p:nvPr/>
        </p:nvSpPr>
        <p:spPr>
          <a:xfrm>
            <a:off x="11174914" y="6104277"/>
            <a:ext cx="367408" cy="307777"/>
          </a:xfrm>
          <a:prstGeom prst="rect">
            <a:avLst/>
          </a:prstGeom>
          <a:noFill/>
        </p:spPr>
        <p:txBody>
          <a:bodyPr wrap="none" rtlCol="0">
            <a:spAutoFit/>
          </a:bodyPr>
          <a:lstStyle/>
          <a:p>
            <a:r>
              <a:rPr lang="en-US" sz="1400" dirty="0">
                <a:solidFill>
                  <a:schemeClr val="bg1"/>
                </a:solidFill>
              </a:rPr>
              <a:t>14</a:t>
            </a:r>
          </a:p>
        </p:txBody>
      </p:sp>
    </p:spTree>
    <p:extLst>
      <p:ext uri="{BB962C8B-B14F-4D97-AF65-F5344CB8AC3E}">
        <p14:creationId xmlns:p14="http://schemas.microsoft.com/office/powerpoint/2010/main" val="1019748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3A2731-8650-664E-969C-1104F960A69D}"/>
              </a:ext>
            </a:extLst>
          </p:cNvPr>
          <p:cNvPicPr>
            <a:picLocks noChangeAspect="1"/>
          </p:cNvPicPr>
          <p:nvPr/>
        </p:nvPicPr>
        <p:blipFill>
          <a:blip r:embed="rId2"/>
          <a:stretch>
            <a:fillRect/>
          </a:stretch>
        </p:blipFill>
        <p:spPr>
          <a:xfrm>
            <a:off x="-165020" y="-1088993"/>
            <a:ext cx="12548212" cy="8400042"/>
          </a:xfrm>
          <a:prstGeom prst="rect">
            <a:avLst/>
          </a:prstGeom>
        </p:spPr>
      </p:pic>
      <p:sp>
        <p:nvSpPr>
          <p:cNvPr id="5" name="Rectangle 4">
            <a:extLst>
              <a:ext uri="{FF2B5EF4-FFF2-40B4-BE49-F238E27FC236}">
                <a16:creationId xmlns:a16="http://schemas.microsoft.com/office/drawing/2014/main" id="{C8650F7A-EA91-4BED-A2F9-4D5A46CD4F06}"/>
              </a:ext>
            </a:extLst>
          </p:cNvPr>
          <p:cNvSpPr/>
          <p:nvPr/>
        </p:nvSpPr>
        <p:spPr>
          <a:xfrm>
            <a:off x="-170121" y="-719418"/>
            <a:ext cx="6996223" cy="8296836"/>
          </a:xfrm>
          <a:prstGeom prst="rect">
            <a:avLst/>
          </a:prstGeom>
          <a:gradFill flip="none" rotWithShape="1">
            <a:gsLst>
              <a:gs pos="0">
                <a:schemeClr val="tx1">
                  <a:alpha val="50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FECF0A6-4A85-4225-AF6D-0859074BBADF}"/>
              </a:ext>
            </a:extLst>
          </p:cNvPr>
          <p:cNvSpPr>
            <a:spLocks noGrp="1"/>
          </p:cNvSpPr>
          <p:nvPr>
            <p:ph type="title"/>
          </p:nvPr>
        </p:nvSpPr>
        <p:spPr>
          <a:xfrm>
            <a:off x="741047" y="-24557"/>
            <a:ext cx="9713861" cy="1325563"/>
          </a:xfrm>
        </p:spPr>
        <p:txBody>
          <a:bodyPr>
            <a:noAutofit/>
          </a:bodyPr>
          <a:lstStyle/>
          <a:p>
            <a:r>
              <a:rPr lang="en-US" sz="5400" b="1" dirty="0"/>
              <a:t>C</a:t>
            </a:r>
            <a:r>
              <a:rPr lang="en-US" sz="5400" b="1" dirty="0">
                <a:solidFill>
                  <a:schemeClr val="bg1"/>
                </a:solidFill>
              </a:rPr>
              <a:t>urrent work with USAID</a:t>
            </a:r>
            <a:endParaRPr lang="en-US" sz="5400" b="1" dirty="0">
              <a:solidFill>
                <a:srgbClr val="F2DE00"/>
              </a:solidFill>
            </a:endParaRPr>
          </a:p>
        </p:txBody>
      </p:sp>
      <p:sp>
        <p:nvSpPr>
          <p:cNvPr id="9" name="Rectangle 8">
            <a:extLst>
              <a:ext uri="{FF2B5EF4-FFF2-40B4-BE49-F238E27FC236}">
                <a16:creationId xmlns:a16="http://schemas.microsoft.com/office/drawing/2014/main" id="{02E4B9D3-654B-41CD-B9C7-3C1D2DC830DE}"/>
              </a:ext>
            </a:extLst>
          </p:cNvPr>
          <p:cNvSpPr/>
          <p:nvPr/>
        </p:nvSpPr>
        <p:spPr>
          <a:xfrm>
            <a:off x="1356853" y="1323455"/>
            <a:ext cx="8690912" cy="6555641"/>
          </a:xfrm>
          <a:prstGeom prst="rect">
            <a:avLst/>
          </a:prstGeom>
        </p:spPr>
        <p:txBody>
          <a:bodyPr wrap="square">
            <a:spAutoFit/>
          </a:bodyPr>
          <a:lstStyle/>
          <a:p>
            <a:r>
              <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rPr>
              <a:t>Hurricane-Matthew Recovery </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Building Back Safer after Hurricane Matthew with technology and local actors (drones, e-vouchers, vendors and construction workers) to build safer shelters, rebuild WASH and restore energy access. Our work builds community knowledge and assets to aid self-recovery against future natural events. </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endPar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endParaRPr>
          </a:p>
          <a:p>
            <a:pPr lvl="0"/>
            <a:r>
              <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rPr>
              <a:t>Capacity-building (Small Grants Facility) </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a mechanism to build local capacity and support self-reliance, engaging local partners (private and NGO) to reach development goals. </a:t>
            </a:r>
          </a:p>
          <a:p>
            <a:pPr lvl="0"/>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First activity: </a:t>
            </a:r>
            <a:r>
              <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rPr>
              <a:t>Reforestation </a:t>
            </a:r>
          </a:p>
          <a:p>
            <a:pPr lvl="0"/>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Potential new activities could include (with potential new funding from other donors): </a:t>
            </a:r>
            <a:r>
              <a:rPr lang="en-US" sz="2000" dirty="0">
                <a:solidFill>
                  <a:srgbClr val="F2DE00"/>
                </a:solidFill>
                <a:latin typeface="Tahoma" panose="020B0604030504040204" pitchFamily="34" charset="0"/>
                <a:ea typeface="Tahoma" panose="020B0604030504040204" pitchFamily="34" charset="0"/>
                <a:cs typeface="Tahoma" panose="020B0604030504040204" pitchFamily="34" charset="0"/>
              </a:rPr>
              <a:t>WASH, Energy, Gender, STEM, Transparency &amp; Anti-Corruption</a:t>
            </a:r>
          </a:p>
          <a:p>
            <a:pPr lvl="0"/>
            <a:endPar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endParaRPr>
          </a:p>
          <a:p>
            <a:pPr lvl="0"/>
            <a:r>
              <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rPr>
              <a:t>Local Governance </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supporting 15 communes in building or refining their commune development plan and supporting a transparent process for selecting priority projects (WASH, Education, Environmental Risk Reduction) and engaging private sector service providers.</a:t>
            </a:r>
          </a:p>
          <a:p>
            <a:pPr lvl="0"/>
            <a:endPar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endParaRPr>
          </a:p>
          <a:p>
            <a:pPr lvl="0"/>
            <a:endPar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endParaRPr>
          </a:p>
          <a:p>
            <a:r>
              <a:rPr lang="es-MX"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CCA1523F-8A31-4BE4-9A8B-E98BC875793A}"/>
              </a:ext>
            </a:extLst>
          </p:cNvPr>
          <p:cNvSpPr txBox="1"/>
          <p:nvPr/>
        </p:nvSpPr>
        <p:spPr>
          <a:xfrm>
            <a:off x="11174914" y="6104277"/>
            <a:ext cx="367408" cy="307777"/>
          </a:xfrm>
          <a:prstGeom prst="rect">
            <a:avLst/>
          </a:prstGeom>
          <a:noFill/>
        </p:spPr>
        <p:txBody>
          <a:bodyPr wrap="none" rtlCol="0">
            <a:spAutoFit/>
          </a:bodyPr>
          <a:lstStyle/>
          <a:p>
            <a:r>
              <a:rPr lang="en-US" sz="1400" dirty="0">
                <a:solidFill>
                  <a:schemeClr val="bg1"/>
                </a:solidFill>
              </a:rPr>
              <a:t>15</a:t>
            </a:r>
          </a:p>
        </p:txBody>
      </p:sp>
    </p:spTree>
    <p:extLst>
      <p:ext uri="{BB962C8B-B14F-4D97-AF65-F5344CB8AC3E}">
        <p14:creationId xmlns:p14="http://schemas.microsoft.com/office/powerpoint/2010/main" val="506846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73CDDD5-636B-744E-A5EC-1D2D398365E0}"/>
              </a:ext>
            </a:extLst>
          </p:cNvPr>
          <p:cNvPicPr>
            <a:picLocks noGrp="1" noChangeAspect="1"/>
          </p:cNvPicPr>
          <p:nvPr>
            <p:ph idx="1"/>
          </p:nvPr>
        </p:nvPicPr>
        <p:blipFill>
          <a:blip r:embed="rId2"/>
          <a:stretch>
            <a:fillRect/>
          </a:stretch>
        </p:blipFill>
        <p:spPr>
          <a:xfrm>
            <a:off x="-170121" y="-901880"/>
            <a:ext cx="13926794" cy="9259837"/>
          </a:xfrm>
        </p:spPr>
      </p:pic>
      <p:sp>
        <p:nvSpPr>
          <p:cNvPr id="8" name="Rectangle 7">
            <a:extLst>
              <a:ext uri="{FF2B5EF4-FFF2-40B4-BE49-F238E27FC236}">
                <a16:creationId xmlns:a16="http://schemas.microsoft.com/office/drawing/2014/main" id="{69306A09-4F33-8442-A8B5-3EC30658B739}"/>
              </a:ext>
            </a:extLst>
          </p:cNvPr>
          <p:cNvSpPr/>
          <p:nvPr/>
        </p:nvSpPr>
        <p:spPr>
          <a:xfrm>
            <a:off x="-202947" y="-420380"/>
            <a:ext cx="6996223" cy="8296836"/>
          </a:xfrm>
          <a:prstGeom prst="rect">
            <a:avLst/>
          </a:prstGeom>
          <a:gradFill flip="none" rotWithShape="1">
            <a:gsLst>
              <a:gs pos="0">
                <a:schemeClr val="tx1">
                  <a:alpha val="50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DBCA63-5687-0446-8BE0-0C10DD31124D}"/>
              </a:ext>
            </a:extLst>
          </p:cNvPr>
          <p:cNvSpPr>
            <a:spLocks noGrp="1"/>
          </p:cNvSpPr>
          <p:nvPr>
            <p:ph type="title"/>
          </p:nvPr>
        </p:nvSpPr>
        <p:spPr>
          <a:xfrm>
            <a:off x="488115" y="1234994"/>
            <a:ext cx="9192780" cy="1325563"/>
          </a:xfrm>
        </p:spPr>
        <p:txBody>
          <a:bodyPr>
            <a:noAutofit/>
          </a:bodyPr>
          <a:lstStyle/>
          <a:p>
            <a:r>
              <a:rPr lang="en-US" sz="5400" b="1" dirty="0">
                <a:solidFill>
                  <a:schemeClr val="bg1"/>
                </a:solidFill>
              </a:rPr>
              <a:t>Current work (continued)</a:t>
            </a:r>
            <a:endParaRPr lang="en-US" sz="5400" b="1" dirty="0">
              <a:solidFill>
                <a:srgbClr val="F2DE00"/>
              </a:solidFill>
            </a:endParaRPr>
          </a:p>
        </p:txBody>
      </p:sp>
      <p:sp>
        <p:nvSpPr>
          <p:cNvPr id="3" name="Rectangle 2">
            <a:extLst>
              <a:ext uri="{FF2B5EF4-FFF2-40B4-BE49-F238E27FC236}">
                <a16:creationId xmlns:a16="http://schemas.microsoft.com/office/drawing/2014/main" id="{99563FD7-6977-40E4-BC64-C35A37A553D6}"/>
              </a:ext>
            </a:extLst>
          </p:cNvPr>
          <p:cNvSpPr/>
          <p:nvPr/>
        </p:nvSpPr>
        <p:spPr>
          <a:xfrm>
            <a:off x="1653869" y="2560557"/>
            <a:ext cx="8165804" cy="3170099"/>
          </a:xfrm>
          <a:prstGeom prst="rect">
            <a:avLst/>
          </a:prstGeom>
        </p:spPr>
        <p:txBody>
          <a:bodyPr wrap="square">
            <a:spAutoFit/>
          </a:bodyPr>
          <a:lstStyle/>
          <a:p>
            <a:pPr lvl="0"/>
            <a:r>
              <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rPr>
              <a:t>Urban Resilience. </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Working closely with vulnerable groups in Martissant and Ouanaminthe to support disaster risk reduction, WASH, safer shelters, and increasing self-reliance (USAID). </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endPar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endParaRPr>
          </a:p>
          <a:p>
            <a:pPr lvl="0"/>
            <a:r>
              <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rPr>
              <a:t>Community Violence Reduction. </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Empowering women and at-risk youth, giving them job &amp; life skills with entrepreneurship training, financial literacy, establishing savings groups, and encouraging reporting of GBV crimes (UN).</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endPar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endParaRPr>
          </a:p>
          <a:p>
            <a:r>
              <a:rPr lang="es-MX"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C1739C88-AC9D-4027-9447-A9A75F21A8EB}"/>
              </a:ext>
            </a:extLst>
          </p:cNvPr>
          <p:cNvSpPr/>
          <p:nvPr/>
        </p:nvSpPr>
        <p:spPr>
          <a:xfrm>
            <a:off x="5945157" y="3244334"/>
            <a:ext cx="301686" cy="369332"/>
          </a:xfrm>
          <a:prstGeom prst="rect">
            <a:avLst/>
          </a:prstGeom>
        </p:spPr>
        <p:txBody>
          <a:bodyPr wrap="none">
            <a:spAutoFit/>
          </a:bodyPr>
          <a:lstStyle/>
          <a:p>
            <a:r>
              <a:rPr lang="en-US" dirty="0">
                <a:solidFill>
                  <a:schemeClr val="bg1"/>
                </a:solidFill>
              </a:rPr>
              <a:t>1</a:t>
            </a:r>
          </a:p>
        </p:txBody>
      </p:sp>
      <p:sp>
        <p:nvSpPr>
          <p:cNvPr id="7" name="TextBox 6">
            <a:extLst>
              <a:ext uri="{FF2B5EF4-FFF2-40B4-BE49-F238E27FC236}">
                <a16:creationId xmlns:a16="http://schemas.microsoft.com/office/drawing/2014/main" id="{3AC7DBAE-B2CE-434D-8360-EE26DAB1E4CA}"/>
              </a:ext>
            </a:extLst>
          </p:cNvPr>
          <p:cNvSpPr txBox="1"/>
          <p:nvPr/>
        </p:nvSpPr>
        <p:spPr>
          <a:xfrm>
            <a:off x="11174914" y="6104277"/>
            <a:ext cx="367408" cy="307777"/>
          </a:xfrm>
          <a:prstGeom prst="rect">
            <a:avLst/>
          </a:prstGeom>
          <a:noFill/>
        </p:spPr>
        <p:txBody>
          <a:bodyPr wrap="none" rtlCol="0">
            <a:spAutoFit/>
          </a:bodyPr>
          <a:lstStyle/>
          <a:p>
            <a:r>
              <a:rPr lang="en-US" sz="1400" dirty="0">
                <a:solidFill>
                  <a:schemeClr val="bg1"/>
                </a:solidFill>
              </a:rPr>
              <a:t>16</a:t>
            </a:r>
          </a:p>
        </p:txBody>
      </p:sp>
    </p:spTree>
    <p:extLst>
      <p:ext uri="{BB962C8B-B14F-4D97-AF65-F5344CB8AC3E}">
        <p14:creationId xmlns:p14="http://schemas.microsoft.com/office/powerpoint/2010/main" val="1180338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5DE025-2F62-4865-B2B4-9360BA5C1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402" y="18051"/>
            <a:ext cx="6872598" cy="6858000"/>
          </a:xfrm>
          <a:prstGeom prst="rect">
            <a:avLst/>
          </a:prstGeom>
        </p:spPr>
      </p:pic>
      <p:sp>
        <p:nvSpPr>
          <p:cNvPr id="8" name="Rectangle 7">
            <a:extLst>
              <a:ext uri="{FF2B5EF4-FFF2-40B4-BE49-F238E27FC236}">
                <a16:creationId xmlns:a16="http://schemas.microsoft.com/office/drawing/2014/main" id="{69306A09-4F33-8442-A8B5-3EC30658B739}"/>
              </a:ext>
            </a:extLst>
          </p:cNvPr>
          <p:cNvSpPr/>
          <p:nvPr/>
        </p:nvSpPr>
        <p:spPr>
          <a:xfrm>
            <a:off x="18544" y="-277488"/>
            <a:ext cx="6996223" cy="8296836"/>
          </a:xfrm>
          <a:prstGeom prst="rect">
            <a:avLst/>
          </a:prstGeom>
          <a:gradFill flip="none" rotWithShape="1">
            <a:gsLst>
              <a:gs pos="0">
                <a:schemeClr val="tx1">
                  <a:alpha val="50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E01CD710-1F7F-4E3D-9F85-E09DB9090BF3}"/>
              </a:ext>
            </a:extLst>
          </p:cNvPr>
          <p:cNvSpPr txBox="1">
            <a:spLocks/>
          </p:cNvSpPr>
          <p:nvPr/>
        </p:nvSpPr>
        <p:spPr>
          <a:xfrm>
            <a:off x="1238809" y="2634115"/>
            <a:ext cx="9252298" cy="4144190"/>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3200" b="0" i="0"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0" indent="0" algn="l" defTabSz="914400" rtl="0" eaLnBrk="1" latinLnBrk="0" hangingPunct="1">
              <a:lnSpc>
                <a:spcPct val="100000"/>
              </a:lnSpc>
              <a:spcBef>
                <a:spcPts val="500"/>
              </a:spcBef>
              <a:buFont typeface="Arial"/>
              <a:buChar char="•"/>
              <a:defRPr sz="2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dirty="0">
                <a:solidFill>
                  <a:srgbClr val="F2DE00"/>
                </a:solidFill>
              </a:rPr>
              <a:t>Drones and open-source data platforms </a:t>
            </a:r>
            <a:r>
              <a:rPr lang="en-US" sz="2000" dirty="0">
                <a:solidFill>
                  <a:schemeClr val="bg1"/>
                </a:solidFill>
              </a:rPr>
              <a:t>for better and faster data, particularly in disaster-response, we use </a:t>
            </a:r>
            <a:r>
              <a:rPr lang="en-US" sz="2000" b="1" dirty="0">
                <a:solidFill>
                  <a:srgbClr val="F2DE00"/>
                </a:solidFill>
              </a:rPr>
              <a:t> drones, app-based surveys, e-vouchers, and mapping</a:t>
            </a:r>
            <a:r>
              <a:rPr lang="en-US" sz="2000" dirty="0"/>
              <a:t> </a:t>
            </a:r>
            <a:r>
              <a:rPr lang="en-US" sz="2000" dirty="0">
                <a:solidFill>
                  <a:schemeClr val="bg1"/>
                </a:solidFill>
              </a:rPr>
              <a:t>to analyze the damage, build 3D models for repair, and accurately identify the most vulnerable populations who need assistance with their self-recovery efforts.</a:t>
            </a:r>
          </a:p>
          <a:p>
            <a:r>
              <a:rPr lang="en-US" sz="2000" b="1" dirty="0">
                <a:solidFill>
                  <a:srgbClr val="F2DE00"/>
                </a:solidFill>
              </a:rPr>
              <a:t>Blue Economy </a:t>
            </a:r>
            <a:r>
              <a:rPr lang="en-US" sz="2000" dirty="0">
                <a:solidFill>
                  <a:schemeClr val="bg1"/>
                </a:solidFill>
              </a:rPr>
              <a:t>to promote sustainable livelihoods with sustainable oceans and coastal areas; we support transformational business models, e.g. creating new products from ocean-bound plastic waste (won IDB’s Blue Tech Challenge).</a:t>
            </a:r>
          </a:p>
          <a:p>
            <a:r>
              <a:rPr lang="en-US" sz="2000" b="1" dirty="0">
                <a:solidFill>
                  <a:srgbClr val="F2DE00"/>
                </a:solidFill>
              </a:rPr>
              <a:t>Online portal</a:t>
            </a:r>
            <a:r>
              <a:rPr lang="en-US" sz="2000" b="1" dirty="0">
                <a:solidFill>
                  <a:schemeClr val="bg1"/>
                </a:solidFill>
              </a:rPr>
              <a:t> </a:t>
            </a:r>
            <a:r>
              <a:rPr lang="en-US" sz="2000" dirty="0">
                <a:solidFill>
                  <a:schemeClr val="bg1"/>
                </a:solidFill>
              </a:rPr>
              <a:t>to track progress on ongoing projects, promoting transparency and supporting public-private partnerships.</a:t>
            </a:r>
          </a:p>
          <a:p>
            <a:endParaRPr lang="en-US" sz="2000" b="1" dirty="0">
              <a:solidFill>
                <a:schemeClr val="bg1"/>
              </a:solidFill>
            </a:endParaRPr>
          </a:p>
          <a:p>
            <a:endParaRPr lang="en-US" sz="2000" b="1" dirty="0">
              <a:solidFill>
                <a:srgbClr val="F2DE00"/>
              </a:solidFill>
            </a:endParaRPr>
          </a:p>
          <a:p>
            <a:endParaRPr lang="en-US" sz="2000" b="1" dirty="0">
              <a:solidFill>
                <a:srgbClr val="F2DE00"/>
              </a:solidFill>
            </a:endParaRPr>
          </a:p>
          <a:p>
            <a:endParaRPr lang="en-US" sz="2000" b="1" dirty="0">
              <a:solidFill>
                <a:srgbClr val="F2DE00"/>
              </a:solidFill>
            </a:endParaRPr>
          </a:p>
        </p:txBody>
      </p:sp>
      <p:sp>
        <p:nvSpPr>
          <p:cNvPr id="2" name="TextBox 1">
            <a:extLst>
              <a:ext uri="{FF2B5EF4-FFF2-40B4-BE49-F238E27FC236}">
                <a16:creationId xmlns:a16="http://schemas.microsoft.com/office/drawing/2014/main" id="{76989949-2736-40AB-8ACD-E65BDE0B2C46}"/>
              </a:ext>
            </a:extLst>
          </p:cNvPr>
          <p:cNvSpPr txBox="1"/>
          <p:nvPr/>
        </p:nvSpPr>
        <p:spPr>
          <a:xfrm>
            <a:off x="332573" y="707355"/>
            <a:ext cx="11064770" cy="1754326"/>
          </a:xfrm>
          <a:prstGeom prst="rect">
            <a:avLst/>
          </a:prstGeom>
          <a:noFill/>
        </p:spPr>
        <p:txBody>
          <a:bodyPr wrap="square" rtlCol="0">
            <a:spAutoFit/>
          </a:bodyPr>
          <a:lstStyle/>
          <a:p>
            <a:r>
              <a:rPr lang="en-US" sz="5400" b="1" dirty="0">
                <a:solidFill>
                  <a:schemeClr val="bg1"/>
                </a:solidFill>
                <a:latin typeface="Tahoma" panose="020B0604030504040204" pitchFamily="34" charset="0"/>
                <a:ea typeface="Tahoma" panose="020B0604030504040204" pitchFamily="34" charset="0"/>
                <a:cs typeface="Tahoma" panose="020B0604030504040204" pitchFamily="34" charset="0"/>
              </a:rPr>
              <a:t>Innovation &amp; Technology thanks to USAID</a:t>
            </a:r>
            <a:endParaRPr lang="en-US" dirty="0"/>
          </a:p>
        </p:txBody>
      </p:sp>
      <p:sp>
        <p:nvSpPr>
          <p:cNvPr id="6" name="TextBox 5">
            <a:extLst>
              <a:ext uri="{FF2B5EF4-FFF2-40B4-BE49-F238E27FC236}">
                <a16:creationId xmlns:a16="http://schemas.microsoft.com/office/drawing/2014/main" id="{A43DD174-4D95-41ED-BF6F-2768D9E5357D}"/>
              </a:ext>
            </a:extLst>
          </p:cNvPr>
          <p:cNvSpPr txBox="1"/>
          <p:nvPr/>
        </p:nvSpPr>
        <p:spPr>
          <a:xfrm>
            <a:off x="11174914" y="6104277"/>
            <a:ext cx="367408" cy="307777"/>
          </a:xfrm>
          <a:prstGeom prst="rect">
            <a:avLst/>
          </a:prstGeom>
          <a:noFill/>
        </p:spPr>
        <p:txBody>
          <a:bodyPr wrap="none" rtlCol="0">
            <a:spAutoFit/>
          </a:bodyPr>
          <a:lstStyle/>
          <a:p>
            <a:r>
              <a:rPr lang="en-US" sz="1400" dirty="0">
                <a:solidFill>
                  <a:schemeClr val="bg1"/>
                </a:solidFill>
              </a:rPr>
              <a:t>17</a:t>
            </a:r>
          </a:p>
        </p:txBody>
      </p:sp>
    </p:spTree>
    <p:extLst>
      <p:ext uri="{BB962C8B-B14F-4D97-AF65-F5344CB8AC3E}">
        <p14:creationId xmlns:p14="http://schemas.microsoft.com/office/powerpoint/2010/main" val="83741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AAB9EC-A3AF-4E7F-A8F7-66C3315BB0D9}"/>
              </a:ext>
            </a:extLst>
          </p:cNvPr>
          <p:cNvPicPr>
            <a:picLocks noChangeAspect="1"/>
          </p:cNvPicPr>
          <p:nvPr/>
        </p:nvPicPr>
        <p:blipFill>
          <a:blip r:embed="rId2"/>
          <a:stretch>
            <a:fillRect/>
          </a:stretch>
        </p:blipFill>
        <p:spPr>
          <a:xfrm>
            <a:off x="-74201" y="0"/>
            <a:ext cx="6100763" cy="6858000"/>
          </a:xfrm>
          <a:prstGeom prst="rect">
            <a:avLst/>
          </a:prstGeom>
        </p:spPr>
      </p:pic>
      <p:sp>
        <p:nvSpPr>
          <p:cNvPr id="7" name="Rectangle 6">
            <a:extLst>
              <a:ext uri="{FF2B5EF4-FFF2-40B4-BE49-F238E27FC236}">
                <a16:creationId xmlns:a16="http://schemas.microsoft.com/office/drawing/2014/main" id="{ADF329AC-84A7-46CB-999F-0CFAB1CFEBE8}"/>
              </a:ext>
            </a:extLst>
          </p:cNvPr>
          <p:cNvSpPr/>
          <p:nvPr/>
        </p:nvSpPr>
        <p:spPr>
          <a:xfrm>
            <a:off x="7464196" y="2319217"/>
            <a:ext cx="4717049" cy="3957757"/>
          </a:xfrm>
          <a:prstGeom prst="rect">
            <a:avLst/>
          </a:prstGeom>
          <a:solidFill>
            <a:schemeClr val="bg2">
              <a:lumMod val="2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D2D6317-D08C-404D-8372-B0AA05A485DB}"/>
              </a:ext>
            </a:extLst>
          </p:cNvPr>
          <p:cNvSpPr/>
          <p:nvPr/>
        </p:nvSpPr>
        <p:spPr>
          <a:xfrm>
            <a:off x="-723823" y="-719418"/>
            <a:ext cx="7400006" cy="8296836"/>
          </a:xfrm>
          <a:prstGeom prst="rect">
            <a:avLst/>
          </a:prstGeom>
          <a:gradFill flip="none" rotWithShape="1">
            <a:gsLst>
              <a:gs pos="0">
                <a:schemeClr val="tx1">
                  <a:alpha val="50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3FF406B-54A7-1744-992C-6149F59E4241}"/>
              </a:ext>
            </a:extLst>
          </p:cNvPr>
          <p:cNvSpPr>
            <a:spLocks noGrp="1"/>
          </p:cNvSpPr>
          <p:nvPr>
            <p:ph idx="1"/>
          </p:nvPr>
        </p:nvSpPr>
        <p:spPr>
          <a:xfrm>
            <a:off x="3713663" y="663358"/>
            <a:ext cx="8160271" cy="1356767"/>
          </a:xfrm>
          <a:solidFill>
            <a:srgbClr val="D95743"/>
          </a:solidFill>
        </p:spPr>
        <p:txBody>
          <a:bodyPr>
            <a:noAutofit/>
          </a:bodyPr>
          <a:lstStyle/>
          <a:p>
            <a:pPr>
              <a:lnSpc>
                <a:spcPct val="150000"/>
              </a:lnSpc>
            </a:pPr>
            <a:r>
              <a:rPr lang="en-US" sz="5400" b="1" dirty="0"/>
              <a:t>Partnership approach</a:t>
            </a:r>
          </a:p>
        </p:txBody>
      </p:sp>
      <p:sp>
        <p:nvSpPr>
          <p:cNvPr id="2" name="TextBox 1">
            <a:extLst>
              <a:ext uri="{FF2B5EF4-FFF2-40B4-BE49-F238E27FC236}">
                <a16:creationId xmlns:a16="http://schemas.microsoft.com/office/drawing/2014/main" id="{5E5AF0F4-0397-42C7-851E-B59DDF9D496A}"/>
              </a:ext>
            </a:extLst>
          </p:cNvPr>
          <p:cNvSpPr txBox="1"/>
          <p:nvPr/>
        </p:nvSpPr>
        <p:spPr>
          <a:xfrm>
            <a:off x="7605620" y="2626448"/>
            <a:ext cx="4717049" cy="3277820"/>
          </a:xfrm>
          <a:prstGeom prst="rect">
            <a:avLst/>
          </a:prstGeom>
          <a:noFill/>
        </p:spPr>
        <p:txBody>
          <a:bodyPr wrap="square" rtlCol="0">
            <a:spAutoFit/>
          </a:bodyPr>
          <a:lstStyle/>
          <a:p>
            <a:pPr>
              <a:lnSpc>
                <a:spcPct val="150000"/>
              </a:lnSpc>
            </a:pPr>
            <a:r>
              <a:rPr lang="en-US" b="1" dirty="0">
                <a:solidFill>
                  <a:srgbClr val="F2DE00"/>
                </a:solidFill>
                <a:latin typeface="Tahoma" panose="020B0604030504040204" pitchFamily="34" charset="0"/>
                <a:ea typeface="Tahoma" panose="020B0604030504040204" pitchFamily="34" charset="0"/>
                <a:cs typeface="Tahoma" panose="020B0604030504040204" pitchFamily="34" charset="0"/>
              </a:rPr>
              <a:t>Donors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ideation, creative solutions, communication</a:t>
            </a:r>
            <a:endParaRPr lang="en-US" dirty="0">
              <a:solidFill>
                <a:srgbClr val="F2DE00"/>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b="1" dirty="0">
                <a:solidFill>
                  <a:srgbClr val="F2DE00"/>
                </a:solidFill>
                <a:latin typeface="Tahoma" panose="020B0604030504040204" pitchFamily="34" charset="0"/>
                <a:ea typeface="Tahoma" panose="020B0604030504040204" pitchFamily="34" charset="0"/>
                <a:cs typeface="Tahoma" panose="020B0604030504040204" pitchFamily="34" charset="0"/>
              </a:rPr>
              <a:t>Government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priorities, build capacity</a:t>
            </a:r>
            <a:endParaRPr lang="en-US" dirty="0">
              <a:solidFill>
                <a:srgbClr val="F2DE00"/>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b="1" dirty="0">
                <a:solidFill>
                  <a:srgbClr val="F2DE00"/>
                </a:solidFill>
                <a:latin typeface="Tahoma" panose="020B0604030504040204" pitchFamily="34" charset="0"/>
                <a:ea typeface="Tahoma" panose="020B0604030504040204" pitchFamily="34" charset="0"/>
                <a:cs typeface="Tahoma" panose="020B0604030504040204" pitchFamily="34" charset="0"/>
              </a:rPr>
              <a:t>Private sector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leverage, resources</a:t>
            </a:r>
          </a:p>
          <a:p>
            <a:pPr>
              <a:lnSpc>
                <a:spcPct val="150000"/>
              </a:lnSpc>
            </a:pPr>
            <a:r>
              <a:rPr lang="en-US" b="1" dirty="0">
                <a:solidFill>
                  <a:srgbClr val="F2DE00"/>
                </a:solidFill>
                <a:latin typeface="Tahoma" panose="020B0604030504040204" pitchFamily="34" charset="0"/>
                <a:ea typeface="Tahoma" panose="020B0604030504040204" pitchFamily="34" charset="0"/>
                <a:cs typeface="Tahoma" panose="020B0604030504040204" pitchFamily="34" charset="0"/>
              </a:rPr>
              <a:t>Diaspora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philanthropy, remittances</a:t>
            </a:r>
            <a:endParaRPr lang="en-US" b="1" dirty="0">
              <a:solidFill>
                <a:srgbClr val="F2DE00"/>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b="1" dirty="0">
                <a:solidFill>
                  <a:srgbClr val="F2DE00"/>
                </a:solidFill>
                <a:latin typeface="Tahoma" panose="020B0604030504040204" pitchFamily="34" charset="0"/>
                <a:ea typeface="Tahoma" panose="020B0604030504040204" pitchFamily="34" charset="0"/>
                <a:cs typeface="Tahoma" panose="020B0604030504040204" pitchFamily="34" charset="0"/>
              </a:rPr>
              <a:t>Local organizations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sustainability</a:t>
            </a:r>
            <a:endParaRPr lang="en-US" b="1" dirty="0">
              <a:solidFill>
                <a:srgbClr val="F2DE00"/>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b="1" dirty="0">
                <a:solidFill>
                  <a:srgbClr val="F2DE00"/>
                </a:solidFill>
                <a:latin typeface="Tahoma" panose="020B0604030504040204" pitchFamily="34" charset="0"/>
                <a:ea typeface="Tahoma" panose="020B0604030504040204" pitchFamily="34" charset="0"/>
                <a:cs typeface="Tahoma" panose="020B0604030504040204" pitchFamily="34" charset="0"/>
              </a:rPr>
              <a:t>Media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visibility</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8" name="TextBox 7">
            <a:extLst>
              <a:ext uri="{FF2B5EF4-FFF2-40B4-BE49-F238E27FC236}">
                <a16:creationId xmlns:a16="http://schemas.microsoft.com/office/drawing/2014/main" id="{8A5AF7F5-6D74-4BFC-B25D-FCFD3EA797F6}"/>
              </a:ext>
            </a:extLst>
          </p:cNvPr>
          <p:cNvSpPr txBox="1"/>
          <p:nvPr/>
        </p:nvSpPr>
        <p:spPr>
          <a:xfrm>
            <a:off x="11174914" y="6104277"/>
            <a:ext cx="367408" cy="307777"/>
          </a:xfrm>
          <a:prstGeom prst="rect">
            <a:avLst/>
          </a:prstGeom>
          <a:noFill/>
        </p:spPr>
        <p:txBody>
          <a:bodyPr wrap="none" rtlCol="0">
            <a:spAutoFit/>
          </a:bodyPr>
          <a:lstStyle/>
          <a:p>
            <a:r>
              <a:rPr lang="en-US" sz="1400" dirty="0">
                <a:solidFill>
                  <a:schemeClr val="bg1"/>
                </a:solidFill>
              </a:rPr>
              <a:t>18</a:t>
            </a:r>
          </a:p>
        </p:txBody>
      </p:sp>
    </p:spTree>
    <p:extLst>
      <p:ext uri="{BB962C8B-B14F-4D97-AF65-F5344CB8AC3E}">
        <p14:creationId xmlns:p14="http://schemas.microsoft.com/office/powerpoint/2010/main" val="2146686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61D803-03BA-6848-B3B7-7993916B88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2973"/>
            <a:ext cx="12192000" cy="10174535"/>
          </a:xfrm>
          <a:prstGeom prst="rect">
            <a:avLst/>
          </a:prstGeom>
        </p:spPr>
      </p:pic>
      <p:pic>
        <p:nvPicPr>
          <p:cNvPr id="11" name="Picture 10">
            <a:extLst>
              <a:ext uri="{FF2B5EF4-FFF2-40B4-BE49-F238E27FC236}">
                <a16:creationId xmlns:a16="http://schemas.microsoft.com/office/drawing/2014/main" id="{3CF92DA2-AE46-374A-9C63-A574A9600C6F}"/>
              </a:ext>
            </a:extLst>
          </p:cNvPr>
          <p:cNvPicPr>
            <a:picLocks noChangeAspect="1"/>
          </p:cNvPicPr>
          <p:nvPr/>
        </p:nvPicPr>
        <p:blipFill>
          <a:blip r:embed="rId4" cstate="screen">
            <a:alphaModFix amt="20000"/>
            <a:extLst>
              <a:ext uri="{28A0092B-C50C-407E-A947-70E740481C1C}">
                <a14:useLocalDpi xmlns:a14="http://schemas.microsoft.com/office/drawing/2010/main"/>
              </a:ext>
            </a:extLst>
          </a:blip>
          <a:stretch>
            <a:fillRect/>
          </a:stretch>
        </p:blipFill>
        <p:spPr>
          <a:xfrm rot="10800000">
            <a:off x="2029968" y="1634583"/>
            <a:ext cx="10162032" cy="5406296"/>
          </a:xfrm>
          <a:prstGeom prst="rect">
            <a:avLst/>
          </a:prstGeom>
        </p:spPr>
      </p:pic>
      <p:sp>
        <p:nvSpPr>
          <p:cNvPr id="6" name="Rectangle 5">
            <a:extLst>
              <a:ext uri="{FF2B5EF4-FFF2-40B4-BE49-F238E27FC236}">
                <a16:creationId xmlns:a16="http://schemas.microsoft.com/office/drawing/2014/main" id="{FCA0B1FC-FEC4-754F-B6E0-E64FF5B8B07C}"/>
              </a:ext>
            </a:extLst>
          </p:cNvPr>
          <p:cNvSpPr/>
          <p:nvPr/>
        </p:nvSpPr>
        <p:spPr>
          <a:xfrm>
            <a:off x="859535" y="1503869"/>
            <a:ext cx="5881129" cy="2176272"/>
          </a:xfrm>
          <a:prstGeom prst="rect">
            <a:avLst/>
          </a:prstGeom>
          <a:solidFill>
            <a:srgbClr val="D95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20731C-D661-F441-B861-CD38A3561B22}"/>
              </a:ext>
            </a:extLst>
          </p:cNvPr>
          <p:cNvSpPr>
            <a:spLocks noGrp="1"/>
          </p:cNvSpPr>
          <p:nvPr>
            <p:ph type="title"/>
          </p:nvPr>
        </p:nvSpPr>
        <p:spPr>
          <a:xfrm>
            <a:off x="1331976" y="1677922"/>
            <a:ext cx="5251704" cy="1325563"/>
          </a:xfrm>
        </p:spPr>
        <p:txBody>
          <a:bodyPr>
            <a:normAutofit/>
          </a:bodyPr>
          <a:lstStyle/>
          <a:p>
            <a:r>
              <a:rPr lang="en-US" sz="5400" b="1" dirty="0">
                <a:solidFill>
                  <a:schemeClr val="bg1"/>
                </a:solidFill>
              </a:rPr>
              <a:t>250,000,000</a:t>
            </a:r>
          </a:p>
        </p:txBody>
      </p:sp>
      <p:sp>
        <p:nvSpPr>
          <p:cNvPr id="3" name="Content Placeholder 2">
            <a:extLst>
              <a:ext uri="{FF2B5EF4-FFF2-40B4-BE49-F238E27FC236}">
                <a16:creationId xmlns:a16="http://schemas.microsoft.com/office/drawing/2014/main" id="{B9937A40-D0F3-4440-A9FE-518510B3DF78}"/>
              </a:ext>
            </a:extLst>
          </p:cNvPr>
          <p:cNvSpPr>
            <a:spLocks noGrp="1"/>
          </p:cNvSpPr>
          <p:nvPr>
            <p:ph idx="1"/>
          </p:nvPr>
        </p:nvSpPr>
        <p:spPr>
          <a:xfrm>
            <a:off x="1331976" y="2866326"/>
            <a:ext cx="5251704" cy="1152143"/>
          </a:xfrm>
        </p:spPr>
        <p:txBody>
          <a:bodyPr>
            <a:normAutofit/>
          </a:bodyPr>
          <a:lstStyle/>
          <a:p>
            <a:r>
              <a:rPr lang="en-US" sz="2800" b="1" dirty="0">
                <a:solidFill>
                  <a:schemeClr val="bg1"/>
                </a:solidFill>
              </a:rPr>
              <a:t>Vulnerable or excluded</a:t>
            </a:r>
          </a:p>
        </p:txBody>
      </p:sp>
      <p:sp>
        <p:nvSpPr>
          <p:cNvPr id="7" name="Content Placeholder 2">
            <a:extLst>
              <a:ext uri="{FF2B5EF4-FFF2-40B4-BE49-F238E27FC236}">
                <a16:creationId xmlns:a16="http://schemas.microsoft.com/office/drawing/2014/main" id="{EC25C473-0BEE-674F-BFD0-1533803914DE}"/>
              </a:ext>
            </a:extLst>
          </p:cNvPr>
          <p:cNvSpPr txBox="1">
            <a:spLocks/>
          </p:cNvSpPr>
          <p:nvPr/>
        </p:nvSpPr>
        <p:spPr>
          <a:xfrm>
            <a:off x="1331976" y="3842451"/>
            <a:ext cx="10162032" cy="2740670"/>
          </a:xfrm>
          <a:prstGeom prst="rect">
            <a:avLst/>
          </a:prstGeom>
        </p:spPr>
        <p:txBody>
          <a:bodyPr vert="horz" lIns="91440" tIns="45720" rIns="91440" bIns="45720" rtlCol="0">
            <a:normAutofit fontScale="85000" lnSpcReduction="20000"/>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3200" b="0" i="0"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0" indent="0" algn="l" defTabSz="914400" rtl="0" eaLnBrk="1" latinLnBrk="0" hangingPunct="1">
              <a:lnSpc>
                <a:spcPct val="100000"/>
              </a:lnSpc>
              <a:spcBef>
                <a:spcPts val="500"/>
              </a:spcBef>
              <a:buFont typeface="Arial"/>
              <a:buChar char="•"/>
              <a:defRPr sz="2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300" b="1" dirty="0">
                <a:solidFill>
                  <a:srgbClr val="F2DE00"/>
                </a:solidFill>
              </a:rPr>
              <a:t>250,000,000</a:t>
            </a:r>
            <a:r>
              <a:rPr lang="en-US" sz="2300" b="1" dirty="0">
                <a:solidFill>
                  <a:schemeClr val="bg1"/>
                </a:solidFill>
              </a:rPr>
              <a:t> </a:t>
            </a:r>
            <a:r>
              <a:rPr lang="en-US" sz="2300" dirty="0">
                <a:solidFill>
                  <a:schemeClr val="bg1"/>
                </a:solidFill>
              </a:rPr>
              <a:t>financially and digitally excluded</a:t>
            </a:r>
          </a:p>
          <a:p>
            <a:pPr marL="342900" indent="-342900">
              <a:buFont typeface="Arial" panose="020B0604020202020204" pitchFamily="34" charset="0"/>
              <a:buChar char="•"/>
            </a:pPr>
            <a:r>
              <a:rPr lang="en-US" sz="2300" b="1" dirty="0">
                <a:solidFill>
                  <a:srgbClr val="F2DE00"/>
                </a:solidFill>
              </a:rPr>
              <a:t>Disproportionately vulnerable: </a:t>
            </a:r>
            <a:r>
              <a:rPr lang="en-US" sz="2300" dirty="0">
                <a:solidFill>
                  <a:schemeClr val="bg1"/>
                </a:solidFill>
              </a:rPr>
              <a:t>Women, children and marginalized groups </a:t>
            </a:r>
          </a:p>
          <a:p>
            <a:pPr marL="342900" indent="-342900">
              <a:buFont typeface="Arial" panose="020B0604020202020204" pitchFamily="34" charset="0"/>
              <a:buChar char="•"/>
            </a:pPr>
            <a:r>
              <a:rPr lang="en-US" sz="2300" b="1" dirty="0">
                <a:solidFill>
                  <a:srgbClr val="F2DE00"/>
                </a:solidFill>
              </a:rPr>
              <a:t>7 of 20 most disaster-exposed countries </a:t>
            </a:r>
            <a:r>
              <a:rPr lang="en-US" sz="2300" dirty="0">
                <a:solidFill>
                  <a:schemeClr val="bg1"/>
                </a:solidFill>
              </a:rPr>
              <a:t>in the world are in LAC</a:t>
            </a:r>
          </a:p>
          <a:p>
            <a:pPr marL="342900" indent="-342900">
              <a:buFont typeface="Arial" panose="020B0604020202020204" pitchFamily="34" charset="0"/>
              <a:buChar char="•"/>
            </a:pPr>
            <a:r>
              <a:rPr lang="en-US" sz="2300" b="1" dirty="0">
                <a:solidFill>
                  <a:srgbClr val="F2DE00"/>
                </a:solidFill>
              </a:rPr>
              <a:t>33% of global homicides are in LAC </a:t>
            </a:r>
            <a:r>
              <a:rPr lang="en-US" sz="2300" dirty="0">
                <a:solidFill>
                  <a:schemeClr val="bg1"/>
                </a:solidFill>
              </a:rPr>
              <a:t>(with 9% of the global population)</a:t>
            </a:r>
          </a:p>
          <a:p>
            <a:pPr marL="342900" indent="-342900">
              <a:buFont typeface="Arial" panose="020B0604020202020204" pitchFamily="34" charset="0"/>
              <a:buChar char="•"/>
            </a:pPr>
            <a:r>
              <a:rPr lang="en-US" sz="2300" b="1" dirty="0">
                <a:solidFill>
                  <a:srgbClr val="F2DE00"/>
                </a:solidFill>
              </a:rPr>
              <a:t>Erosion of democratic norms </a:t>
            </a:r>
            <a:r>
              <a:rPr lang="en-US" sz="2300" dirty="0">
                <a:solidFill>
                  <a:schemeClr val="bg1"/>
                </a:solidFill>
              </a:rPr>
              <a:t>in many countries, along with rise in populism</a:t>
            </a:r>
          </a:p>
          <a:p>
            <a:pPr marL="342900" indent="-342900">
              <a:buFont typeface="Arial" panose="020B0604020202020204" pitchFamily="34" charset="0"/>
              <a:buChar char="•"/>
            </a:pPr>
            <a:r>
              <a:rPr lang="en-US" sz="2300" b="1" dirty="0">
                <a:solidFill>
                  <a:srgbClr val="F2DE00"/>
                </a:solidFill>
              </a:rPr>
              <a:t>High levels of corruption</a:t>
            </a:r>
          </a:p>
          <a:p>
            <a:pPr marL="342900" indent="-342900">
              <a:buFont typeface="Arial" panose="020B0604020202020204" pitchFamily="34" charset="0"/>
              <a:buChar char="•"/>
            </a:pPr>
            <a:r>
              <a:rPr lang="en-US" sz="2300" b="1" dirty="0">
                <a:solidFill>
                  <a:srgbClr val="F2DE00"/>
                </a:solidFill>
              </a:rPr>
              <a:t>Increasing migration</a:t>
            </a:r>
            <a:endParaRPr lang="en-US" sz="2300" dirty="0">
              <a:solidFill>
                <a:schemeClr val="bg1"/>
              </a:solidFill>
            </a:endParaRPr>
          </a:p>
          <a:p>
            <a:endParaRPr lang="en-US" sz="2700" b="1" dirty="0">
              <a:solidFill>
                <a:schemeClr val="bg1"/>
              </a:solidFill>
            </a:endParaRPr>
          </a:p>
        </p:txBody>
      </p:sp>
      <p:sp>
        <p:nvSpPr>
          <p:cNvPr id="4" name="Rectangle 3">
            <a:extLst>
              <a:ext uri="{FF2B5EF4-FFF2-40B4-BE49-F238E27FC236}">
                <a16:creationId xmlns:a16="http://schemas.microsoft.com/office/drawing/2014/main" id="{5E827722-A1EC-40A7-A015-C25DC2B8E890}"/>
              </a:ext>
            </a:extLst>
          </p:cNvPr>
          <p:cNvSpPr/>
          <p:nvPr/>
        </p:nvSpPr>
        <p:spPr>
          <a:xfrm>
            <a:off x="859535" y="279995"/>
            <a:ext cx="7366119" cy="810350"/>
          </a:xfrm>
          <a:prstGeom prst="rect">
            <a:avLst/>
          </a:prstGeom>
        </p:spPr>
        <p:txBody>
          <a:bodyPr wrap="none">
            <a:spAutoFit/>
          </a:bodyPr>
          <a:lstStyle/>
          <a:p>
            <a:pPr>
              <a:lnSpc>
                <a:spcPct val="150000"/>
              </a:lnSpc>
            </a:pP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Multiple Challenges across LAC</a:t>
            </a:r>
          </a:p>
        </p:txBody>
      </p:sp>
      <p:sp>
        <p:nvSpPr>
          <p:cNvPr id="9" name="TextBox 8">
            <a:extLst>
              <a:ext uri="{FF2B5EF4-FFF2-40B4-BE49-F238E27FC236}">
                <a16:creationId xmlns:a16="http://schemas.microsoft.com/office/drawing/2014/main" id="{D340CF85-217F-4808-84F0-A0B36BBC64C5}"/>
              </a:ext>
            </a:extLst>
          </p:cNvPr>
          <p:cNvSpPr txBox="1"/>
          <p:nvPr/>
        </p:nvSpPr>
        <p:spPr>
          <a:xfrm>
            <a:off x="11174914" y="6104277"/>
            <a:ext cx="276038" cy="307777"/>
          </a:xfrm>
          <a:prstGeom prst="rect">
            <a:avLst/>
          </a:prstGeom>
          <a:noFill/>
        </p:spPr>
        <p:txBody>
          <a:bodyPr wrap="none" rtlCol="0">
            <a:spAutoFit/>
          </a:bodyPr>
          <a:lstStyle/>
          <a:p>
            <a:r>
              <a:rPr lang="en-US" sz="1400" dirty="0">
                <a:solidFill>
                  <a:schemeClr val="bg1"/>
                </a:solidFill>
              </a:rPr>
              <a:t>2</a:t>
            </a:r>
          </a:p>
        </p:txBody>
      </p:sp>
    </p:spTree>
    <p:extLst>
      <p:ext uri="{BB962C8B-B14F-4D97-AF65-F5344CB8AC3E}">
        <p14:creationId xmlns:p14="http://schemas.microsoft.com/office/powerpoint/2010/main" val="1799555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2DED5-89A5-D041-A02C-12B45C3D01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654683"/>
            <a:ext cx="15059025" cy="10039350"/>
          </a:xfrm>
          <a:prstGeom prst="rect">
            <a:avLst/>
          </a:prstGeom>
        </p:spPr>
      </p:pic>
      <p:sp>
        <p:nvSpPr>
          <p:cNvPr id="6" name="Rectangle 5">
            <a:extLst>
              <a:ext uri="{FF2B5EF4-FFF2-40B4-BE49-F238E27FC236}">
                <a16:creationId xmlns:a16="http://schemas.microsoft.com/office/drawing/2014/main" id="{FCA0B1FC-FEC4-754F-B6E0-E64FF5B8B07C}"/>
              </a:ext>
            </a:extLst>
          </p:cNvPr>
          <p:cNvSpPr/>
          <p:nvPr/>
        </p:nvSpPr>
        <p:spPr>
          <a:xfrm>
            <a:off x="859535" y="1682620"/>
            <a:ext cx="5881129" cy="1932451"/>
          </a:xfrm>
          <a:prstGeom prst="rect">
            <a:avLst/>
          </a:prstGeom>
          <a:solidFill>
            <a:srgbClr val="83A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20731C-D661-F441-B861-CD38A3561B22}"/>
              </a:ext>
            </a:extLst>
          </p:cNvPr>
          <p:cNvSpPr>
            <a:spLocks noGrp="1"/>
          </p:cNvSpPr>
          <p:nvPr>
            <p:ph type="title"/>
          </p:nvPr>
        </p:nvSpPr>
        <p:spPr>
          <a:xfrm>
            <a:off x="1331976" y="1720453"/>
            <a:ext cx="5251704" cy="1325563"/>
          </a:xfrm>
        </p:spPr>
        <p:txBody>
          <a:bodyPr>
            <a:normAutofit/>
          </a:bodyPr>
          <a:lstStyle/>
          <a:p>
            <a:r>
              <a:rPr lang="en-US" sz="5400" b="1" dirty="0">
                <a:solidFill>
                  <a:schemeClr val="bg1"/>
                </a:solidFill>
              </a:rPr>
              <a:t>Urban &amp; older</a:t>
            </a:r>
          </a:p>
        </p:txBody>
      </p:sp>
      <p:sp>
        <p:nvSpPr>
          <p:cNvPr id="3" name="Content Placeholder 2">
            <a:extLst>
              <a:ext uri="{FF2B5EF4-FFF2-40B4-BE49-F238E27FC236}">
                <a16:creationId xmlns:a16="http://schemas.microsoft.com/office/drawing/2014/main" id="{B9937A40-D0F3-4440-A9FE-518510B3DF78}"/>
              </a:ext>
            </a:extLst>
          </p:cNvPr>
          <p:cNvSpPr>
            <a:spLocks noGrp="1"/>
          </p:cNvSpPr>
          <p:nvPr>
            <p:ph idx="1"/>
          </p:nvPr>
        </p:nvSpPr>
        <p:spPr>
          <a:xfrm>
            <a:off x="1331976" y="2808272"/>
            <a:ext cx="5251704" cy="1152143"/>
          </a:xfrm>
        </p:spPr>
        <p:txBody>
          <a:bodyPr>
            <a:normAutofit/>
          </a:bodyPr>
          <a:lstStyle/>
          <a:p>
            <a:r>
              <a:rPr lang="en-US" sz="2800" b="1" dirty="0">
                <a:solidFill>
                  <a:schemeClr val="bg1"/>
                </a:solidFill>
              </a:rPr>
              <a:t>…and able to solve issues?</a:t>
            </a:r>
          </a:p>
        </p:txBody>
      </p:sp>
      <p:sp>
        <p:nvSpPr>
          <p:cNvPr id="7" name="Content Placeholder 2">
            <a:extLst>
              <a:ext uri="{FF2B5EF4-FFF2-40B4-BE49-F238E27FC236}">
                <a16:creationId xmlns:a16="http://schemas.microsoft.com/office/drawing/2014/main" id="{EC25C473-0BEE-674F-BFD0-1533803914DE}"/>
              </a:ext>
            </a:extLst>
          </p:cNvPr>
          <p:cNvSpPr txBox="1">
            <a:spLocks/>
          </p:cNvSpPr>
          <p:nvPr/>
        </p:nvSpPr>
        <p:spPr>
          <a:xfrm>
            <a:off x="1331976" y="3852897"/>
            <a:ext cx="10162032" cy="2686127"/>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3200" b="0" i="0"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0" indent="0" algn="l" defTabSz="914400" rtl="0" eaLnBrk="1" latinLnBrk="0" hangingPunct="1">
              <a:lnSpc>
                <a:spcPct val="100000"/>
              </a:lnSpc>
              <a:spcBef>
                <a:spcPts val="500"/>
              </a:spcBef>
              <a:buFont typeface="Arial"/>
              <a:buChar char="•"/>
              <a:defRPr sz="2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b="1" dirty="0">
                <a:solidFill>
                  <a:srgbClr val="F2DE00"/>
                </a:solidFill>
              </a:rPr>
              <a:t>85-90% urban by 2030 </a:t>
            </a:r>
            <a:r>
              <a:rPr lang="en-US" sz="2000" dirty="0">
                <a:solidFill>
                  <a:schemeClr val="bg1"/>
                </a:solidFill>
              </a:rPr>
              <a:t>– all needing services/infrastructure</a:t>
            </a:r>
          </a:p>
          <a:p>
            <a:pPr marL="342900" indent="-342900">
              <a:buFont typeface="Arial" panose="020B0604020202020204" pitchFamily="34" charset="0"/>
              <a:buChar char="•"/>
            </a:pPr>
            <a:r>
              <a:rPr lang="en-US" sz="2000" b="1" dirty="0">
                <a:solidFill>
                  <a:srgbClr val="F2DE00"/>
                </a:solidFill>
              </a:rPr>
              <a:t>Demographic window closing</a:t>
            </a:r>
            <a:r>
              <a:rPr lang="en-US" sz="2000" dirty="0">
                <a:solidFill>
                  <a:srgbClr val="F2DE00"/>
                </a:solidFill>
              </a:rPr>
              <a:t> </a:t>
            </a:r>
            <a:r>
              <a:rPr lang="en-US" sz="2000" dirty="0">
                <a:solidFill>
                  <a:schemeClr val="bg1"/>
                </a:solidFill>
              </a:rPr>
              <a:t>=&gt; fewer workers than dependents</a:t>
            </a:r>
          </a:p>
          <a:p>
            <a:pPr marL="342900" indent="-342900">
              <a:buFont typeface="Arial" panose="020B0604020202020204" pitchFamily="34" charset="0"/>
              <a:buChar char="•"/>
            </a:pPr>
            <a:r>
              <a:rPr lang="en-US" sz="2000" b="1" dirty="0">
                <a:solidFill>
                  <a:srgbClr val="F2DE00"/>
                </a:solidFill>
              </a:rPr>
              <a:t>High informal employment </a:t>
            </a:r>
            <a:r>
              <a:rPr lang="en-US" sz="2000" dirty="0">
                <a:solidFill>
                  <a:schemeClr val="bg1"/>
                </a:solidFill>
              </a:rPr>
              <a:t>(average 35% in 2030)</a:t>
            </a:r>
          </a:p>
          <a:p>
            <a:pPr marL="342900" indent="-342900">
              <a:buFont typeface="Arial" panose="020B0604020202020204" pitchFamily="34" charset="0"/>
              <a:buChar char="•"/>
            </a:pPr>
            <a:r>
              <a:rPr lang="en-US" sz="2000" b="1" dirty="0">
                <a:solidFill>
                  <a:srgbClr val="F2DE00"/>
                </a:solidFill>
              </a:rPr>
              <a:t>Lagging infrastructure and education investments</a:t>
            </a:r>
          </a:p>
          <a:p>
            <a:pPr marL="342900" indent="-342900">
              <a:buFont typeface="Arial" panose="020B0604020202020204" pitchFamily="34" charset="0"/>
              <a:buChar char="•"/>
            </a:pPr>
            <a:r>
              <a:rPr lang="en-US" sz="2000" b="1" dirty="0">
                <a:solidFill>
                  <a:srgbClr val="F2DE00"/>
                </a:solidFill>
              </a:rPr>
              <a:t>Rising threat of pandemics </a:t>
            </a:r>
            <a:r>
              <a:rPr lang="en-US" sz="2000" dirty="0">
                <a:solidFill>
                  <a:schemeClr val="bg1"/>
                </a:solidFill>
              </a:rPr>
              <a:t>and increased burden of chronic diseases</a:t>
            </a:r>
          </a:p>
          <a:p>
            <a:pPr marL="342900" indent="-342900">
              <a:buFont typeface="Arial" panose="020B0604020202020204" pitchFamily="34" charset="0"/>
              <a:buChar char="•"/>
            </a:pPr>
            <a:r>
              <a:rPr lang="en-US" sz="2000" b="1" dirty="0">
                <a:solidFill>
                  <a:srgbClr val="F2DE00"/>
                </a:solidFill>
              </a:rPr>
              <a:t>Outward migration and remittances</a:t>
            </a:r>
            <a:endParaRPr lang="en-US" sz="2000" b="1" dirty="0">
              <a:solidFill>
                <a:schemeClr val="bg1"/>
              </a:solidFill>
            </a:endParaRPr>
          </a:p>
        </p:txBody>
      </p:sp>
      <p:sp>
        <p:nvSpPr>
          <p:cNvPr id="4" name="Rectangle 3">
            <a:extLst>
              <a:ext uri="{FF2B5EF4-FFF2-40B4-BE49-F238E27FC236}">
                <a16:creationId xmlns:a16="http://schemas.microsoft.com/office/drawing/2014/main" id="{5E827722-A1EC-40A7-A015-C25DC2B8E890}"/>
              </a:ext>
            </a:extLst>
          </p:cNvPr>
          <p:cNvSpPr/>
          <p:nvPr/>
        </p:nvSpPr>
        <p:spPr>
          <a:xfrm>
            <a:off x="859535" y="279995"/>
            <a:ext cx="7048724" cy="810350"/>
          </a:xfrm>
          <a:prstGeom prst="rect">
            <a:avLst/>
          </a:prstGeom>
        </p:spPr>
        <p:txBody>
          <a:bodyPr wrap="none">
            <a:spAutoFit/>
          </a:bodyPr>
          <a:lstStyle/>
          <a:p>
            <a:pPr>
              <a:lnSpc>
                <a:spcPct val="150000"/>
              </a:lnSpc>
            </a:pP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Critical Trends in LAC to 2030</a:t>
            </a:r>
          </a:p>
        </p:txBody>
      </p:sp>
      <p:sp>
        <p:nvSpPr>
          <p:cNvPr id="8" name="TextBox 7">
            <a:extLst>
              <a:ext uri="{FF2B5EF4-FFF2-40B4-BE49-F238E27FC236}">
                <a16:creationId xmlns:a16="http://schemas.microsoft.com/office/drawing/2014/main" id="{5E9227BC-BB8A-4FF1-8514-1A06716F6DDF}"/>
              </a:ext>
            </a:extLst>
          </p:cNvPr>
          <p:cNvSpPr txBox="1"/>
          <p:nvPr/>
        </p:nvSpPr>
        <p:spPr>
          <a:xfrm>
            <a:off x="11174914" y="6104277"/>
            <a:ext cx="276038" cy="307777"/>
          </a:xfrm>
          <a:prstGeom prst="rect">
            <a:avLst/>
          </a:prstGeom>
          <a:noFill/>
        </p:spPr>
        <p:txBody>
          <a:bodyPr wrap="none" rtlCol="0">
            <a:spAutoFit/>
          </a:bodyPr>
          <a:lstStyle/>
          <a:p>
            <a:r>
              <a:rPr lang="en-US" sz="1400" dirty="0">
                <a:solidFill>
                  <a:schemeClr val="bg1"/>
                </a:solidFill>
              </a:rPr>
              <a:t>3</a:t>
            </a:r>
          </a:p>
        </p:txBody>
      </p:sp>
    </p:spTree>
    <p:extLst>
      <p:ext uri="{BB962C8B-B14F-4D97-AF65-F5344CB8AC3E}">
        <p14:creationId xmlns:p14="http://schemas.microsoft.com/office/powerpoint/2010/main" val="3869158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22">
            <a:extLst>
              <a:ext uri="{FF2B5EF4-FFF2-40B4-BE49-F238E27FC236}">
                <a16:creationId xmlns:a16="http://schemas.microsoft.com/office/drawing/2014/main" id="{23B69B27-E0CC-9044-945A-EC2CD2E5A09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414337"/>
            <a:ext cx="12192000" cy="8110604"/>
          </a:xfrm>
        </p:spPr>
      </p:pic>
      <p:sp>
        <p:nvSpPr>
          <p:cNvPr id="13" name="Title 1">
            <a:extLst>
              <a:ext uri="{FF2B5EF4-FFF2-40B4-BE49-F238E27FC236}">
                <a16:creationId xmlns:a16="http://schemas.microsoft.com/office/drawing/2014/main" id="{084278DC-C784-724A-84A3-D9A49456CAB7}"/>
              </a:ext>
            </a:extLst>
          </p:cNvPr>
          <p:cNvSpPr>
            <a:spLocks noGrp="1"/>
          </p:cNvSpPr>
          <p:nvPr>
            <p:ph type="title"/>
          </p:nvPr>
        </p:nvSpPr>
        <p:spPr>
          <a:xfrm>
            <a:off x="962217" y="1905685"/>
            <a:ext cx="5229225" cy="1902547"/>
          </a:xfrm>
        </p:spPr>
        <p:txBody>
          <a:bodyPr>
            <a:noAutofit/>
          </a:bodyPr>
          <a:lstStyle/>
          <a:p>
            <a:r>
              <a:rPr lang="en-US" sz="4000" b="1" dirty="0">
                <a:solidFill>
                  <a:srgbClr val="F2DE00"/>
                </a:solidFill>
              </a:rPr>
              <a:t>One Vision</a:t>
            </a:r>
            <a:br>
              <a:rPr lang="en-US" sz="4000" b="1" i="1" dirty="0">
                <a:solidFill>
                  <a:schemeClr val="bg1"/>
                </a:solidFill>
              </a:rPr>
            </a:br>
            <a:r>
              <a:rPr lang="en-US" sz="2400" dirty="0">
                <a:solidFill>
                  <a:schemeClr val="bg1"/>
                </a:solidFill>
              </a:rPr>
              <a:t>A just, peaceful, and prosperous hemisphere in which all people have meaningful opportunities to thrive.</a:t>
            </a:r>
            <a:br>
              <a:rPr lang="en-US" sz="2400" dirty="0">
                <a:solidFill>
                  <a:schemeClr val="bg1"/>
                </a:solidFill>
              </a:rPr>
            </a:br>
            <a:endParaRPr lang="en-US" sz="2400" dirty="0">
              <a:solidFill>
                <a:schemeClr val="bg1"/>
              </a:solidFill>
            </a:endParaRPr>
          </a:p>
        </p:txBody>
      </p:sp>
      <p:sp>
        <p:nvSpPr>
          <p:cNvPr id="5" name="Right Arrow 4">
            <a:extLst>
              <a:ext uri="{FF2B5EF4-FFF2-40B4-BE49-F238E27FC236}">
                <a16:creationId xmlns:a16="http://schemas.microsoft.com/office/drawing/2014/main" id="{8CE007D7-2BCC-9B4A-B331-14F776B1C0E2}"/>
              </a:ext>
            </a:extLst>
          </p:cNvPr>
          <p:cNvSpPr/>
          <p:nvPr/>
        </p:nvSpPr>
        <p:spPr>
          <a:xfrm rot="16200000">
            <a:off x="5506519" y="2147204"/>
            <a:ext cx="4713793" cy="1419511"/>
          </a:xfrm>
          <a:prstGeom prst="rightArrow">
            <a:avLst>
              <a:gd name="adj1" fmla="val 50000"/>
              <a:gd name="adj2" fmla="val 60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Title 1">
            <a:extLst>
              <a:ext uri="{FF2B5EF4-FFF2-40B4-BE49-F238E27FC236}">
                <a16:creationId xmlns:a16="http://schemas.microsoft.com/office/drawing/2014/main" id="{9ED96A5E-151D-3A49-9586-EC0868FA07BE}"/>
              </a:ext>
            </a:extLst>
          </p:cNvPr>
          <p:cNvSpPr txBox="1">
            <a:spLocks/>
          </p:cNvSpPr>
          <p:nvPr/>
        </p:nvSpPr>
        <p:spPr>
          <a:xfrm>
            <a:off x="4512493" y="5457825"/>
            <a:ext cx="6701843" cy="114516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0" i="0" kern="1200">
                <a:solidFill>
                  <a:srgbClr val="84A0B6"/>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2400" b="1" dirty="0">
                <a:solidFill>
                  <a:srgbClr val="F2DE00"/>
                </a:solidFill>
              </a:rPr>
              <a:t>Regional issues</a:t>
            </a:r>
          </a:p>
          <a:p>
            <a:pPr algn="ctr"/>
            <a:r>
              <a:rPr lang="en-US" sz="1800" dirty="0">
                <a:solidFill>
                  <a:schemeClr val="bg1"/>
                </a:solidFill>
              </a:rPr>
              <a:t>Corruption, human trafficking, disease, disasters, poverty, inequality, unemployment, malnutrition, violence, migration, exclusion, mortality, food security, illiteracy, environmental degradation, wasted resources, illicit trade, etc.</a:t>
            </a:r>
          </a:p>
        </p:txBody>
      </p:sp>
      <p:sp>
        <p:nvSpPr>
          <p:cNvPr id="7" name="Rectangle 6">
            <a:extLst>
              <a:ext uri="{FF2B5EF4-FFF2-40B4-BE49-F238E27FC236}">
                <a16:creationId xmlns:a16="http://schemas.microsoft.com/office/drawing/2014/main" id="{2B5AA927-F8E7-9D4C-8C7E-45CCD793D947}"/>
              </a:ext>
            </a:extLst>
          </p:cNvPr>
          <p:cNvSpPr/>
          <p:nvPr/>
        </p:nvSpPr>
        <p:spPr>
          <a:xfrm>
            <a:off x="8573171" y="500063"/>
            <a:ext cx="3428329" cy="461665"/>
          </a:xfrm>
          <a:prstGeom prst="rect">
            <a:avLst/>
          </a:prstGeom>
        </p:spPr>
        <p:txBody>
          <a:bodyPr wrap="square">
            <a:spAutoFit/>
          </a:bodyPr>
          <a:lstStyle/>
          <a:p>
            <a:r>
              <a:rPr lang="en-US" sz="2400" b="1" dirty="0">
                <a:solidFill>
                  <a:srgbClr val="F2DE00"/>
                </a:solidFill>
                <a:latin typeface="Tahoma" panose="020B0604030504040204" pitchFamily="34" charset="0"/>
                <a:ea typeface="Tahoma" panose="020B0604030504040204" pitchFamily="34" charset="0"/>
                <a:cs typeface="Tahoma" panose="020B0604030504040204" pitchFamily="34" charset="0"/>
              </a:rPr>
              <a:t>Thriving</a:t>
            </a:r>
          </a:p>
        </p:txBody>
      </p:sp>
      <p:sp>
        <p:nvSpPr>
          <p:cNvPr id="17" name="Rectangle 16">
            <a:extLst>
              <a:ext uri="{FF2B5EF4-FFF2-40B4-BE49-F238E27FC236}">
                <a16:creationId xmlns:a16="http://schemas.microsoft.com/office/drawing/2014/main" id="{D86B9341-A6F9-5248-BF7D-555E303EC433}"/>
              </a:ext>
            </a:extLst>
          </p:cNvPr>
          <p:cNvSpPr/>
          <p:nvPr/>
        </p:nvSpPr>
        <p:spPr>
          <a:xfrm>
            <a:off x="8573171" y="4436670"/>
            <a:ext cx="3747416" cy="461665"/>
          </a:xfrm>
          <a:prstGeom prst="rect">
            <a:avLst/>
          </a:prstGeom>
        </p:spPr>
        <p:txBody>
          <a:bodyPr wrap="square">
            <a:spAutoFit/>
          </a:bodyPr>
          <a:lstStyle/>
          <a:p>
            <a:r>
              <a:rPr lang="en-US" sz="2400" b="1" dirty="0">
                <a:solidFill>
                  <a:srgbClr val="F2DE00"/>
                </a:solidFill>
                <a:latin typeface="Tahoma" panose="020B0604030504040204" pitchFamily="34" charset="0"/>
                <a:ea typeface="Tahoma" panose="020B0604030504040204" pitchFamily="34" charset="0"/>
                <a:cs typeface="Tahoma" panose="020B0604030504040204" pitchFamily="34" charset="0"/>
              </a:rPr>
              <a:t>Surviving</a:t>
            </a:r>
          </a:p>
        </p:txBody>
      </p:sp>
      <p:sp>
        <p:nvSpPr>
          <p:cNvPr id="8" name="TextBox 7">
            <a:extLst>
              <a:ext uri="{FF2B5EF4-FFF2-40B4-BE49-F238E27FC236}">
                <a16:creationId xmlns:a16="http://schemas.microsoft.com/office/drawing/2014/main" id="{E29BE4A3-CA62-4501-A62F-0A6C51FAE640}"/>
              </a:ext>
            </a:extLst>
          </p:cNvPr>
          <p:cNvSpPr txBox="1"/>
          <p:nvPr/>
        </p:nvSpPr>
        <p:spPr>
          <a:xfrm>
            <a:off x="11174914" y="6104277"/>
            <a:ext cx="276038" cy="307777"/>
          </a:xfrm>
          <a:prstGeom prst="rect">
            <a:avLst/>
          </a:prstGeom>
          <a:noFill/>
        </p:spPr>
        <p:txBody>
          <a:bodyPr wrap="none" rtlCol="0">
            <a:spAutoFit/>
          </a:bodyPr>
          <a:lstStyle/>
          <a:p>
            <a:r>
              <a:rPr lang="en-US" sz="1400" dirty="0">
                <a:solidFill>
                  <a:schemeClr val="bg1"/>
                </a:solidFill>
              </a:rPr>
              <a:t>4</a:t>
            </a:r>
          </a:p>
        </p:txBody>
      </p:sp>
    </p:spTree>
    <p:extLst>
      <p:ext uri="{BB962C8B-B14F-4D97-AF65-F5344CB8AC3E}">
        <p14:creationId xmlns:p14="http://schemas.microsoft.com/office/powerpoint/2010/main" val="1180379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D4E2926-C5B8-7342-ADAF-9ACA85C6560B}"/>
              </a:ext>
            </a:extLst>
          </p:cNvPr>
          <p:cNvPicPr>
            <a:picLocks noChangeAspect="1"/>
          </p:cNvPicPr>
          <p:nvPr/>
        </p:nvPicPr>
        <p:blipFill>
          <a:blip r:embed="rId2"/>
          <a:stretch>
            <a:fillRect/>
          </a:stretch>
        </p:blipFill>
        <p:spPr>
          <a:xfrm>
            <a:off x="0" y="-527051"/>
            <a:ext cx="12192001" cy="8128000"/>
          </a:xfrm>
          <a:prstGeom prst="rect">
            <a:avLst/>
          </a:prstGeom>
        </p:spPr>
      </p:pic>
      <p:sp>
        <p:nvSpPr>
          <p:cNvPr id="13" name="Title 1">
            <a:extLst>
              <a:ext uri="{FF2B5EF4-FFF2-40B4-BE49-F238E27FC236}">
                <a16:creationId xmlns:a16="http://schemas.microsoft.com/office/drawing/2014/main" id="{084278DC-C784-724A-84A3-D9A49456CAB7}"/>
              </a:ext>
            </a:extLst>
          </p:cNvPr>
          <p:cNvSpPr>
            <a:spLocks noGrp="1"/>
          </p:cNvSpPr>
          <p:nvPr>
            <p:ph type="title"/>
          </p:nvPr>
        </p:nvSpPr>
        <p:spPr>
          <a:xfrm>
            <a:off x="970056" y="704849"/>
            <a:ext cx="6759482" cy="1273043"/>
          </a:xfrm>
        </p:spPr>
        <p:txBody>
          <a:bodyPr>
            <a:noAutofit/>
          </a:bodyPr>
          <a:lstStyle/>
          <a:p>
            <a:r>
              <a:rPr lang="en-US" sz="4000" b="1" dirty="0">
                <a:solidFill>
                  <a:srgbClr val="F2DE00"/>
                </a:solidFill>
              </a:rPr>
              <a:t>Implementing </a:t>
            </a:r>
            <a:br>
              <a:rPr lang="en-US" sz="4000" b="1" dirty="0">
                <a:solidFill>
                  <a:srgbClr val="F2DE00"/>
                </a:solidFill>
              </a:rPr>
            </a:br>
            <a:r>
              <a:rPr lang="en-US" sz="4000" b="1" dirty="0">
                <a:solidFill>
                  <a:srgbClr val="F2DE00"/>
                </a:solidFill>
              </a:rPr>
              <a:t>Our Vision</a:t>
            </a:r>
            <a:br>
              <a:rPr lang="en-US" sz="4000" b="1" dirty="0">
                <a:solidFill>
                  <a:srgbClr val="F2DE00"/>
                </a:solidFill>
              </a:rPr>
            </a:br>
            <a:br>
              <a:rPr lang="en-US" sz="4000" b="1" dirty="0">
                <a:solidFill>
                  <a:srgbClr val="F2DE00"/>
                </a:solidFill>
              </a:rPr>
            </a:br>
            <a:br>
              <a:rPr lang="en-US" sz="4000" b="1" dirty="0">
                <a:solidFill>
                  <a:srgbClr val="F2DE00"/>
                </a:solidFill>
              </a:rPr>
            </a:br>
            <a:br>
              <a:rPr lang="en-US" sz="2400" dirty="0">
                <a:solidFill>
                  <a:schemeClr val="bg1"/>
                </a:solidFill>
              </a:rPr>
            </a:br>
            <a:endParaRPr lang="en-US" sz="2400" dirty="0">
              <a:solidFill>
                <a:schemeClr val="bg1"/>
              </a:solidFill>
            </a:endParaRPr>
          </a:p>
        </p:txBody>
      </p:sp>
      <p:sp>
        <p:nvSpPr>
          <p:cNvPr id="15" name="Title 1">
            <a:extLst>
              <a:ext uri="{FF2B5EF4-FFF2-40B4-BE49-F238E27FC236}">
                <a16:creationId xmlns:a16="http://schemas.microsoft.com/office/drawing/2014/main" id="{9ED96A5E-151D-3A49-9586-EC0868FA07BE}"/>
              </a:ext>
            </a:extLst>
          </p:cNvPr>
          <p:cNvSpPr txBox="1">
            <a:spLocks/>
          </p:cNvSpPr>
          <p:nvPr/>
        </p:nvSpPr>
        <p:spPr>
          <a:xfrm>
            <a:off x="4383906" y="5457825"/>
            <a:ext cx="6701843" cy="114516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0" i="0" kern="1200">
                <a:solidFill>
                  <a:srgbClr val="84A0B6"/>
                </a:solidFill>
                <a:latin typeface="Tahoma" panose="020B0604030504040204" pitchFamily="34" charset="0"/>
                <a:ea typeface="Tahoma" panose="020B0604030504040204" pitchFamily="34" charset="0"/>
                <a:cs typeface="Tahoma" panose="020B0604030504040204" pitchFamily="34" charset="0"/>
              </a:defRPr>
            </a:lvl1pPr>
          </a:lstStyle>
          <a:p>
            <a:pPr algn="ctr"/>
            <a:endParaRPr lang="en-US" sz="1800" dirty="0">
              <a:solidFill>
                <a:schemeClr val="bg1"/>
              </a:solidFill>
            </a:endParaRPr>
          </a:p>
        </p:txBody>
      </p:sp>
      <p:sp>
        <p:nvSpPr>
          <p:cNvPr id="2" name="Rectangle 1">
            <a:extLst>
              <a:ext uri="{FF2B5EF4-FFF2-40B4-BE49-F238E27FC236}">
                <a16:creationId xmlns:a16="http://schemas.microsoft.com/office/drawing/2014/main" id="{D8358B81-4880-544B-9586-78521F8DC91A}"/>
              </a:ext>
            </a:extLst>
          </p:cNvPr>
          <p:cNvSpPr/>
          <p:nvPr/>
        </p:nvSpPr>
        <p:spPr>
          <a:xfrm>
            <a:off x="970056" y="2285358"/>
            <a:ext cx="5208107" cy="2677656"/>
          </a:xfrm>
          <a:prstGeom prst="rect">
            <a:avLst/>
          </a:prstGeom>
        </p:spPr>
        <p:txBody>
          <a:bodyPr wrap="square">
            <a:spAutoFit/>
          </a:bodyPr>
          <a:lstStyle/>
          <a:p>
            <a:pPr marL="285750" indent="-285750">
              <a:buFont typeface="Arial" panose="020B0604020202020204" pitchFamily="34" charset="0"/>
              <a:buChar char="•"/>
            </a:pPr>
            <a:r>
              <a:rPr lang="en-US" sz="2800" b="1" dirty="0">
                <a:solidFill>
                  <a:schemeClr val="bg1"/>
                </a:solidFill>
              </a:rPr>
              <a:t>We seek to </a:t>
            </a:r>
            <a:r>
              <a:rPr lang="en-US" sz="2800" b="1" i="1" dirty="0">
                <a:solidFill>
                  <a:srgbClr val="F2DE00"/>
                </a:solidFill>
              </a:rPr>
              <a:t>empower</a:t>
            </a:r>
            <a:r>
              <a:rPr lang="en-US" sz="2800" b="1" dirty="0">
                <a:solidFill>
                  <a:schemeClr val="bg1"/>
                </a:solidFill>
              </a:rPr>
              <a:t> and </a:t>
            </a:r>
            <a:r>
              <a:rPr lang="en-US" sz="2800" b="1" i="1" dirty="0">
                <a:solidFill>
                  <a:srgbClr val="F2DE00"/>
                </a:solidFill>
              </a:rPr>
              <a:t>include </a:t>
            </a:r>
            <a:r>
              <a:rPr lang="en-US" sz="2800" b="1" dirty="0">
                <a:solidFill>
                  <a:schemeClr val="bg1"/>
                </a:solidFill>
              </a:rPr>
              <a:t>vulnerable and marginalized groups</a:t>
            </a:r>
          </a:p>
          <a:p>
            <a:pPr marL="285750" indent="-285750">
              <a:buFont typeface="Arial" panose="020B0604020202020204" pitchFamily="34" charset="0"/>
              <a:buChar char="•"/>
            </a:pPr>
            <a:endParaRPr lang="en-US" sz="2800" b="1" dirty="0">
              <a:solidFill>
                <a:schemeClr val="bg1"/>
              </a:solidFill>
            </a:endParaRPr>
          </a:p>
          <a:p>
            <a:pPr marL="285750" indent="-285750">
              <a:buFont typeface="Arial" panose="020B0604020202020204" pitchFamily="34" charset="0"/>
              <a:buChar char="•"/>
            </a:pPr>
            <a:r>
              <a:rPr lang="en-US" sz="2800" b="1" dirty="0">
                <a:solidFill>
                  <a:schemeClr val="bg1"/>
                </a:solidFill>
              </a:rPr>
              <a:t>We seek </a:t>
            </a:r>
            <a:r>
              <a:rPr lang="en-US" sz="2800" b="1" i="1" dirty="0">
                <a:solidFill>
                  <a:srgbClr val="F2DE00"/>
                </a:solidFill>
              </a:rPr>
              <a:t>sustainable solutions </a:t>
            </a:r>
            <a:r>
              <a:rPr lang="en-US" sz="2800" b="1" dirty="0">
                <a:solidFill>
                  <a:schemeClr val="bg1"/>
                </a:solidFill>
              </a:rPr>
              <a:t>to complex development issues</a:t>
            </a:r>
            <a:endParaRPr lang="en-US" sz="2800" dirty="0">
              <a:solidFill>
                <a:schemeClr val="bg1"/>
              </a:solidFill>
            </a:endParaRPr>
          </a:p>
        </p:txBody>
      </p:sp>
      <p:grpSp>
        <p:nvGrpSpPr>
          <p:cNvPr id="3" name="Group 2">
            <a:extLst>
              <a:ext uri="{FF2B5EF4-FFF2-40B4-BE49-F238E27FC236}">
                <a16:creationId xmlns:a16="http://schemas.microsoft.com/office/drawing/2014/main" id="{AF1A47D9-32E1-2B46-9D0B-46109A786A90}"/>
              </a:ext>
            </a:extLst>
          </p:cNvPr>
          <p:cNvGrpSpPr/>
          <p:nvPr/>
        </p:nvGrpSpPr>
        <p:grpSpPr>
          <a:xfrm>
            <a:off x="7161768" y="1017119"/>
            <a:ext cx="5166927" cy="4713793"/>
            <a:chOff x="7280085" y="1017119"/>
            <a:chExt cx="5166927" cy="4713793"/>
          </a:xfrm>
        </p:grpSpPr>
        <p:sp>
          <p:nvSpPr>
            <p:cNvPr id="16" name="Right Arrow 15">
              <a:extLst>
                <a:ext uri="{FF2B5EF4-FFF2-40B4-BE49-F238E27FC236}">
                  <a16:creationId xmlns:a16="http://schemas.microsoft.com/office/drawing/2014/main" id="{1906D587-4312-5C45-AE24-D3E7C8DFB06E}"/>
                </a:ext>
              </a:extLst>
            </p:cNvPr>
            <p:cNvSpPr/>
            <p:nvPr/>
          </p:nvSpPr>
          <p:spPr>
            <a:xfrm rot="16200000">
              <a:off x="5632944" y="2664260"/>
              <a:ext cx="4713793" cy="1419511"/>
            </a:xfrm>
            <a:prstGeom prst="rightArrow">
              <a:avLst>
                <a:gd name="adj1" fmla="val 50000"/>
                <a:gd name="adj2" fmla="val 606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Rectangle 17">
              <a:extLst>
                <a:ext uri="{FF2B5EF4-FFF2-40B4-BE49-F238E27FC236}">
                  <a16:creationId xmlns:a16="http://schemas.microsoft.com/office/drawing/2014/main" id="{668F18E5-57D0-F945-AD49-558F77B93238}"/>
                </a:ext>
              </a:extLst>
            </p:cNvPr>
            <p:cNvSpPr/>
            <p:nvPr/>
          </p:nvSpPr>
          <p:spPr>
            <a:xfrm>
              <a:off x="8699596" y="1017119"/>
              <a:ext cx="3428329" cy="1015663"/>
            </a:xfrm>
            <a:prstGeom prst="rect">
              <a:avLst/>
            </a:prstGeom>
          </p:spPr>
          <p:txBody>
            <a:bodyPr wrap="square">
              <a:spAutoFit/>
            </a:bodyPr>
            <a:lstStyle/>
            <a:p>
              <a:r>
                <a:rPr lang="en-US" sz="2400" b="1" dirty="0">
                  <a:solidFill>
                    <a:srgbClr val="F2DE00"/>
                  </a:solidFill>
                  <a:latin typeface="Tahoma" panose="020B0604030504040204" pitchFamily="34" charset="0"/>
                  <a:ea typeface="Tahoma" panose="020B0604030504040204" pitchFamily="34" charset="0"/>
                  <a:cs typeface="Tahoma" panose="020B0604030504040204" pitchFamily="34" charset="0"/>
                </a:rPr>
                <a:t>Thriving</a:t>
              </a:r>
            </a:p>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Just, peaceful, prosperous, resilient, and sustainable</a:t>
              </a:r>
            </a:p>
          </p:txBody>
        </p:sp>
        <p:sp>
          <p:nvSpPr>
            <p:cNvPr id="20" name="Rectangle 19">
              <a:extLst>
                <a:ext uri="{FF2B5EF4-FFF2-40B4-BE49-F238E27FC236}">
                  <a16:creationId xmlns:a16="http://schemas.microsoft.com/office/drawing/2014/main" id="{648073D4-959E-0940-8773-724C5CF97E5F}"/>
                </a:ext>
              </a:extLst>
            </p:cNvPr>
            <p:cNvSpPr/>
            <p:nvPr/>
          </p:nvSpPr>
          <p:spPr>
            <a:xfrm>
              <a:off x="8699596" y="4660432"/>
              <a:ext cx="3747416" cy="1015663"/>
            </a:xfrm>
            <a:prstGeom prst="rect">
              <a:avLst/>
            </a:prstGeom>
          </p:spPr>
          <p:txBody>
            <a:bodyPr wrap="square">
              <a:spAutoFit/>
            </a:bodyPr>
            <a:lstStyle/>
            <a:p>
              <a:r>
                <a:rPr lang="en-US" sz="2400" b="1" dirty="0">
                  <a:solidFill>
                    <a:srgbClr val="F2DE00"/>
                  </a:solidFill>
                  <a:latin typeface="Tahoma" panose="020B0604030504040204" pitchFamily="34" charset="0"/>
                  <a:ea typeface="Tahoma" panose="020B0604030504040204" pitchFamily="34" charset="0"/>
                  <a:cs typeface="Tahoma" panose="020B0604030504040204" pitchFamily="34" charset="0"/>
                </a:rPr>
                <a:t>Surviving</a:t>
              </a:r>
            </a:p>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Vulnerable/excluded:</a:t>
              </a:r>
            </a:p>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Economically, politically, socially</a:t>
              </a:r>
            </a:p>
          </p:txBody>
        </p:sp>
        <p:sp>
          <p:nvSpPr>
            <p:cNvPr id="21" name="Rectangle 20">
              <a:extLst>
                <a:ext uri="{FF2B5EF4-FFF2-40B4-BE49-F238E27FC236}">
                  <a16:creationId xmlns:a16="http://schemas.microsoft.com/office/drawing/2014/main" id="{93C6BBC5-1CC8-FB42-A999-6BA14FC73D6D}"/>
                </a:ext>
              </a:extLst>
            </p:cNvPr>
            <p:cNvSpPr/>
            <p:nvPr/>
          </p:nvSpPr>
          <p:spPr>
            <a:xfrm>
              <a:off x="8699596" y="2931108"/>
              <a:ext cx="2785391" cy="830997"/>
            </a:xfrm>
            <a:prstGeom prst="rect">
              <a:avLst/>
            </a:prstGeom>
          </p:spPr>
          <p:txBody>
            <a:bodyPr wrap="square">
              <a:spAutoFit/>
            </a:bodyPr>
            <a:lstStyle/>
            <a:p>
              <a:r>
                <a:rPr lang="en-US" sz="2400" b="1" i="1" dirty="0">
                  <a:solidFill>
                    <a:srgbClr val="F2DE00"/>
                  </a:solidFill>
                  <a:latin typeface="Tahoma" panose="020B0604030504040204" pitchFamily="34" charset="0"/>
                  <a:ea typeface="Tahoma" panose="020B0604030504040204" pitchFamily="34" charset="0"/>
                  <a:cs typeface="Tahoma" panose="020B0604030504040204" pitchFamily="34" charset="0"/>
                </a:rPr>
                <a:t>Empowerment, inclusion</a:t>
              </a:r>
            </a:p>
          </p:txBody>
        </p:sp>
      </p:grpSp>
      <p:sp>
        <p:nvSpPr>
          <p:cNvPr id="11" name="TextBox 10">
            <a:extLst>
              <a:ext uri="{FF2B5EF4-FFF2-40B4-BE49-F238E27FC236}">
                <a16:creationId xmlns:a16="http://schemas.microsoft.com/office/drawing/2014/main" id="{8F5C54BA-E616-4E28-959D-47E59E784ABB}"/>
              </a:ext>
            </a:extLst>
          </p:cNvPr>
          <p:cNvSpPr txBox="1"/>
          <p:nvPr/>
        </p:nvSpPr>
        <p:spPr>
          <a:xfrm>
            <a:off x="11174914" y="6104277"/>
            <a:ext cx="276038" cy="307777"/>
          </a:xfrm>
          <a:prstGeom prst="rect">
            <a:avLst/>
          </a:prstGeom>
          <a:noFill/>
        </p:spPr>
        <p:txBody>
          <a:bodyPr wrap="none" rtlCol="0">
            <a:spAutoFit/>
          </a:bodyPr>
          <a:lstStyle/>
          <a:p>
            <a:r>
              <a:rPr lang="en-US" sz="1400" dirty="0">
                <a:solidFill>
                  <a:schemeClr val="bg1"/>
                </a:solidFill>
              </a:rPr>
              <a:t>5</a:t>
            </a:r>
          </a:p>
        </p:txBody>
      </p:sp>
    </p:spTree>
    <p:extLst>
      <p:ext uri="{BB962C8B-B14F-4D97-AF65-F5344CB8AC3E}">
        <p14:creationId xmlns:p14="http://schemas.microsoft.com/office/powerpoint/2010/main" val="317797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F5807B-DE34-054D-86F0-B2E294958B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350875" y="-743689"/>
            <a:ext cx="12705907" cy="8470605"/>
          </a:xfrm>
          <a:prstGeom prst="rect">
            <a:avLst/>
          </a:prstGeom>
        </p:spPr>
      </p:pic>
      <p:sp>
        <p:nvSpPr>
          <p:cNvPr id="4" name="Rectangle 3">
            <a:extLst>
              <a:ext uri="{FF2B5EF4-FFF2-40B4-BE49-F238E27FC236}">
                <a16:creationId xmlns:a16="http://schemas.microsoft.com/office/drawing/2014/main" id="{F4655C23-B83A-4285-9BF3-37BB5DD31DA5}"/>
              </a:ext>
            </a:extLst>
          </p:cNvPr>
          <p:cNvSpPr/>
          <p:nvPr/>
        </p:nvSpPr>
        <p:spPr>
          <a:xfrm>
            <a:off x="517628" y="3310805"/>
            <a:ext cx="4684016" cy="1384995"/>
          </a:xfrm>
          <a:prstGeom prst="rect">
            <a:avLst/>
          </a:prstGeom>
        </p:spPr>
        <p:txBody>
          <a:bodyPr wrap="square">
            <a:spAutoFit/>
          </a:bodyPr>
          <a:lstStyle/>
          <a:p>
            <a:pPr algn="ct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Solutions that Target Key Human Development Issues Across the Hemisphere</a:t>
            </a:r>
          </a:p>
        </p:txBody>
      </p:sp>
      <p:sp>
        <p:nvSpPr>
          <p:cNvPr id="6" name="TextBox 5">
            <a:extLst>
              <a:ext uri="{FF2B5EF4-FFF2-40B4-BE49-F238E27FC236}">
                <a16:creationId xmlns:a16="http://schemas.microsoft.com/office/drawing/2014/main" id="{3B3479D7-43D9-46A9-B173-B92098D23734}"/>
              </a:ext>
            </a:extLst>
          </p:cNvPr>
          <p:cNvSpPr txBox="1"/>
          <p:nvPr/>
        </p:nvSpPr>
        <p:spPr>
          <a:xfrm>
            <a:off x="11174914" y="6104277"/>
            <a:ext cx="276038" cy="307777"/>
          </a:xfrm>
          <a:prstGeom prst="rect">
            <a:avLst/>
          </a:prstGeom>
          <a:noFill/>
        </p:spPr>
        <p:txBody>
          <a:bodyPr wrap="none" rtlCol="0">
            <a:spAutoFit/>
          </a:bodyPr>
          <a:lstStyle/>
          <a:p>
            <a:r>
              <a:rPr lang="en-US" sz="1400" dirty="0">
                <a:solidFill>
                  <a:schemeClr val="bg1"/>
                </a:solidFill>
              </a:rPr>
              <a:t>6</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2533" t="36777" r="35563" b="36099"/>
          <a:stretch/>
        </p:blipFill>
        <p:spPr>
          <a:xfrm>
            <a:off x="5315108" y="239169"/>
            <a:ext cx="6359264" cy="6618831"/>
          </a:xfrm>
          <a:prstGeom prst="rect">
            <a:avLst/>
          </a:prstGeom>
        </p:spPr>
      </p:pic>
    </p:spTree>
    <p:extLst>
      <p:ext uri="{BB962C8B-B14F-4D97-AF65-F5344CB8AC3E}">
        <p14:creationId xmlns:p14="http://schemas.microsoft.com/office/powerpoint/2010/main" val="1149781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73CDDD5-636B-744E-A5EC-1D2D398365E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flipH="1">
            <a:off x="-170121" y="-512259"/>
            <a:ext cx="12417031" cy="8266196"/>
          </a:xfrm>
        </p:spPr>
      </p:pic>
      <p:sp>
        <p:nvSpPr>
          <p:cNvPr id="8" name="Rectangle 7">
            <a:extLst>
              <a:ext uri="{FF2B5EF4-FFF2-40B4-BE49-F238E27FC236}">
                <a16:creationId xmlns:a16="http://schemas.microsoft.com/office/drawing/2014/main" id="{69306A09-4F33-8442-A8B5-3EC30658B739}"/>
              </a:ext>
            </a:extLst>
          </p:cNvPr>
          <p:cNvSpPr/>
          <p:nvPr/>
        </p:nvSpPr>
        <p:spPr>
          <a:xfrm>
            <a:off x="-170121" y="-503519"/>
            <a:ext cx="6996223" cy="8296836"/>
          </a:xfrm>
          <a:prstGeom prst="rect">
            <a:avLst/>
          </a:prstGeom>
          <a:gradFill flip="none" rotWithShape="1">
            <a:gsLst>
              <a:gs pos="0">
                <a:schemeClr val="tx1">
                  <a:alpha val="50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DBCA63-5687-0446-8BE0-0C10DD31124D}"/>
              </a:ext>
            </a:extLst>
          </p:cNvPr>
          <p:cNvSpPr>
            <a:spLocks noGrp="1"/>
          </p:cNvSpPr>
          <p:nvPr>
            <p:ph type="title"/>
          </p:nvPr>
        </p:nvSpPr>
        <p:spPr>
          <a:xfrm>
            <a:off x="700386" y="615814"/>
            <a:ext cx="6766852" cy="1325563"/>
          </a:xfrm>
        </p:spPr>
        <p:txBody>
          <a:bodyPr>
            <a:noAutofit/>
          </a:bodyPr>
          <a:lstStyle/>
          <a:p>
            <a:r>
              <a:rPr lang="en-US" sz="5400" b="1" dirty="0">
                <a:solidFill>
                  <a:schemeClr val="bg1"/>
                </a:solidFill>
              </a:rPr>
              <a:t>PADF secret sauce</a:t>
            </a:r>
            <a:endParaRPr lang="en-US" sz="5400" b="1" dirty="0">
              <a:solidFill>
                <a:srgbClr val="F2DE00"/>
              </a:solidFill>
            </a:endParaRPr>
          </a:p>
        </p:txBody>
      </p:sp>
      <p:sp>
        <p:nvSpPr>
          <p:cNvPr id="3" name="Rectangle 2">
            <a:extLst>
              <a:ext uri="{FF2B5EF4-FFF2-40B4-BE49-F238E27FC236}">
                <a16:creationId xmlns:a16="http://schemas.microsoft.com/office/drawing/2014/main" id="{99563FD7-6977-40E4-BC64-C35A37A553D6}"/>
              </a:ext>
            </a:extLst>
          </p:cNvPr>
          <p:cNvSpPr/>
          <p:nvPr/>
        </p:nvSpPr>
        <p:spPr>
          <a:xfrm>
            <a:off x="1233377" y="2078936"/>
            <a:ext cx="8165804" cy="4401205"/>
          </a:xfrm>
          <a:prstGeom prst="rect">
            <a:avLst/>
          </a:prstGeom>
        </p:spPr>
        <p:txBody>
          <a:bodyPr wrap="square">
            <a:spAutoFit/>
          </a:bodyPr>
          <a:lstStyle/>
          <a:p>
            <a:pPr lvl="0"/>
            <a:r>
              <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rPr>
              <a:t>OAS Partnership</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we are part of the inter-American system while remaining an independent 501©3.</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endPar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endParaRPr>
          </a:p>
          <a:p>
            <a:pPr lvl="0"/>
            <a:r>
              <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rPr>
              <a:t>Ability to work at all levels </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and articulate partnerships:</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with and across public and private sectors and civil society; from policy-makers through community-led development. </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endPar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endParaRPr>
          </a:p>
          <a:p>
            <a:pPr lvl="0"/>
            <a:r>
              <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rPr>
              <a:t>Nearly 60-year of experience and knowledge of the region </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and of sustainable development, and our deep commitment to a just, peaceful, and prosperous hemisphere.</a:t>
            </a:r>
          </a:p>
          <a:p>
            <a:endPar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endParaRPr>
          </a:p>
          <a:p>
            <a:r>
              <a:rPr lang="en-US" sz="2000" b="1" dirty="0">
                <a:solidFill>
                  <a:srgbClr val="F2DE00"/>
                </a:solidFill>
                <a:latin typeface="Tahoma" panose="020B0604030504040204" pitchFamily="34" charset="0"/>
                <a:ea typeface="Tahoma" panose="020B0604030504040204" pitchFamily="34" charset="0"/>
                <a:cs typeface="Tahoma" panose="020B0604030504040204" pitchFamily="34" charset="0"/>
              </a:rPr>
              <a:t>Flexibility and nimbleness</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fast, cost-effective, practical, with strong governance.</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s-MX"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C1739C88-AC9D-4027-9447-A9A75F21A8EB}"/>
              </a:ext>
            </a:extLst>
          </p:cNvPr>
          <p:cNvSpPr/>
          <p:nvPr/>
        </p:nvSpPr>
        <p:spPr>
          <a:xfrm>
            <a:off x="5945157" y="3244334"/>
            <a:ext cx="301686" cy="369332"/>
          </a:xfrm>
          <a:prstGeom prst="rect">
            <a:avLst/>
          </a:prstGeom>
        </p:spPr>
        <p:txBody>
          <a:bodyPr wrap="none">
            <a:spAutoFit/>
          </a:bodyPr>
          <a:lstStyle/>
          <a:p>
            <a:r>
              <a:rPr lang="en-US" dirty="0">
                <a:solidFill>
                  <a:schemeClr val="bg1"/>
                </a:solidFill>
              </a:rPr>
              <a:t>1</a:t>
            </a:r>
          </a:p>
        </p:txBody>
      </p:sp>
      <p:sp>
        <p:nvSpPr>
          <p:cNvPr id="7" name="TextBox 6">
            <a:extLst>
              <a:ext uri="{FF2B5EF4-FFF2-40B4-BE49-F238E27FC236}">
                <a16:creationId xmlns:a16="http://schemas.microsoft.com/office/drawing/2014/main" id="{3AC7DBAE-B2CE-434D-8360-EE26DAB1E4CA}"/>
              </a:ext>
            </a:extLst>
          </p:cNvPr>
          <p:cNvSpPr txBox="1"/>
          <p:nvPr/>
        </p:nvSpPr>
        <p:spPr>
          <a:xfrm>
            <a:off x="11174914" y="6104277"/>
            <a:ext cx="276038" cy="307777"/>
          </a:xfrm>
          <a:prstGeom prst="rect">
            <a:avLst/>
          </a:prstGeom>
          <a:noFill/>
        </p:spPr>
        <p:txBody>
          <a:bodyPr wrap="none" rtlCol="0">
            <a:spAutoFit/>
          </a:bodyPr>
          <a:lstStyle/>
          <a:p>
            <a:r>
              <a:rPr lang="en-US" sz="1400" dirty="0">
                <a:solidFill>
                  <a:schemeClr val="bg1"/>
                </a:solidFill>
              </a:rPr>
              <a:t>7</a:t>
            </a:r>
          </a:p>
        </p:txBody>
      </p:sp>
    </p:spTree>
    <p:extLst>
      <p:ext uri="{BB962C8B-B14F-4D97-AF65-F5344CB8AC3E}">
        <p14:creationId xmlns:p14="http://schemas.microsoft.com/office/powerpoint/2010/main" val="3923881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3A0FADD4-E8E7-014C-8425-3F318994DAA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390636"/>
            <a:ext cx="12578316" cy="8385544"/>
          </a:xfrm>
        </p:spPr>
      </p:pic>
      <p:sp>
        <p:nvSpPr>
          <p:cNvPr id="2" name="Title 1">
            <a:extLst>
              <a:ext uri="{FF2B5EF4-FFF2-40B4-BE49-F238E27FC236}">
                <a16:creationId xmlns:a16="http://schemas.microsoft.com/office/drawing/2014/main" id="{5CDBCA63-5687-0446-8BE0-0C10DD31124D}"/>
              </a:ext>
            </a:extLst>
          </p:cNvPr>
          <p:cNvSpPr>
            <a:spLocks noGrp="1"/>
          </p:cNvSpPr>
          <p:nvPr>
            <p:ph type="title"/>
          </p:nvPr>
        </p:nvSpPr>
        <p:spPr>
          <a:xfrm>
            <a:off x="632483" y="651709"/>
            <a:ext cx="7226187" cy="1325563"/>
          </a:xfrm>
        </p:spPr>
        <p:txBody>
          <a:bodyPr>
            <a:normAutofit fontScale="90000"/>
          </a:bodyPr>
          <a:lstStyle/>
          <a:p>
            <a:r>
              <a:rPr lang="en-US" sz="5400" b="1" dirty="0">
                <a:solidFill>
                  <a:schemeClr val="bg1"/>
                </a:solidFill>
              </a:rPr>
              <a:t>Cross Cutting Themes</a:t>
            </a:r>
            <a:br>
              <a:rPr lang="en-US" sz="5400" b="1" dirty="0">
                <a:solidFill>
                  <a:schemeClr val="bg1"/>
                </a:solidFill>
              </a:rPr>
            </a:br>
            <a:r>
              <a:rPr lang="en-US" sz="4400" i="1" dirty="0">
                <a:solidFill>
                  <a:schemeClr val="bg1"/>
                </a:solidFill>
              </a:rPr>
              <a:t>throughout </a:t>
            </a:r>
            <a:r>
              <a:rPr lang="en-US" sz="4400" dirty="0">
                <a:solidFill>
                  <a:schemeClr val="bg1"/>
                </a:solidFill>
              </a:rPr>
              <a:t>PADF’s work</a:t>
            </a:r>
            <a:r>
              <a:rPr lang="en-US" sz="4900" b="1" dirty="0">
                <a:solidFill>
                  <a:schemeClr val="bg1"/>
                </a:solidFill>
              </a:rPr>
              <a:t> </a:t>
            </a:r>
            <a:endParaRPr lang="en-US" sz="5400" b="1" dirty="0">
              <a:solidFill>
                <a:schemeClr val="bg1"/>
              </a:solidFill>
            </a:endParaRPr>
          </a:p>
        </p:txBody>
      </p:sp>
      <p:sp>
        <p:nvSpPr>
          <p:cNvPr id="7" name="Content Placeholder 2">
            <a:extLst>
              <a:ext uri="{FF2B5EF4-FFF2-40B4-BE49-F238E27FC236}">
                <a16:creationId xmlns:a16="http://schemas.microsoft.com/office/drawing/2014/main" id="{F2E42B4C-62ED-0048-B566-8A90471A8DB9}"/>
              </a:ext>
            </a:extLst>
          </p:cNvPr>
          <p:cNvSpPr txBox="1">
            <a:spLocks/>
          </p:cNvSpPr>
          <p:nvPr/>
        </p:nvSpPr>
        <p:spPr>
          <a:xfrm>
            <a:off x="1387037" y="2515153"/>
            <a:ext cx="9280961" cy="4479754"/>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3200" b="0" i="0"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0" indent="0" algn="l" defTabSz="914400" rtl="0" eaLnBrk="1" latinLnBrk="0" hangingPunct="1">
              <a:lnSpc>
                <a:spcPct val="100000"/>
              </a:lnSpc>
              <a:spcBef>
                <a:spcPts val="500"/>
              </a:spcBef>
              <a:buFont typeface="Arial"/>
              <a:buChar char="•"/>
              <a:defRPr sz="2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dirty="0">
                <a:solidFill>
                  <a:srgbClr val="F2DE00"/>
                </a:solidFill>
              </a:rPr>
              <a:t>Multi-stakeholder partnerships</a:t>
            </a:r>
            <a:r>
              <a:rPr lang="en-US" sz="2000" b="1" dirty="0">
                <a:solidFill>
                  <a:schemeClr val="bg1"/>
                </a:solidFill>
              </a:rPr>
              <a:t>: </a:t>
            </a:r>
            <a:r>
              <a:rPr lang="en-US" sz="2000" dirty="0">
                <a:solidFill>
                  <a:schemeClr val="bg1"/>
                </a:solidFill>
              </a:rPr>
              <a:t>Unlock private, public, and community innovation &amp; entrepreneurship.</a:t>
            </a:r>
          </a:p>
          <a:p>
            <a:r>
              <a:rPr lang="en-US" sz="2000" b="1" dirty="0">
                <a:solidFill>
                  <a:srgbClr val="F2DE00"/>
                </a:solidFill>
              </a:rPr>
              <a:t>Gender</a:t>
            </a:r>
            <a:r>
              <a:rPr lang="en-US" sz="2000" b="1" dirty="0">
                <a:solidFill>
                  <a:schemeClr val="bg1"/>
                </a:solidFill>
              </a:rPr>
              <a:t>: </a:t>
            </a:r>
            <a:r>
              <a:rPr lang="en-US" sz="2000" dirty="0">
                <a:solidFill>
                  <a:schemeClr val="bg1"/>
                </a:solidFill>
              </a:rPr>
              <a:t>Use gender lens in program design and implementation to improve women’s and girls’ empowerment and equality. </a:t>
            </a:r>
          </a:p>
          <a:p>
            <a:r>
              <a:rPr lang="en-US" sz="2000" b="1" dirty="0">
                <a:solidFill>
                  <a:srgbClr val="F2DE00"/>
                </a:solidFill>
              </a:rPr>
              <a:t>Climate</a:t>
            </a:r>
            <a:r>
              <a:rPr lang="en-US" sz="2000" b="1" dirty="0">
                <a:solidFill>
                  <a:schemeClr val="bg1"/>
                </a:solidFill>
              </a:rPr>
              <a:t>:</a:t>
            </a:r>
            <a:r>
              <a:rPr lang="en-US" sz="2000" dirty="0">
                <a:solidFill>
                  <a:schemeClr val="bg1"/>
                </a:solidFill>
              </a:rPr>
              <a:t> Enable and </a:t>
            </a:r>
            <a:r>
              <a:rPr lang="en-US" sz="2000">
                <a:solidFill>
                  <a:schemeClr val="bg1"/>
                </a:solidFill>
              </a:rPr>
              <a:t>promote community-driven </a:t>
            </a:r>
            <a:r>
              <a:rPr lang="en-US" sz="2000" dirty="0">
                <a:solidFill>
                  <a:schemeClr val="bg1"/>
                </a:solidFill>
              </a:rPr>
              <a:t>climate adaptation and resilience on land and coastal areas. Drive climate-smart, sustainable, green practices in cities, water, energy, livelihoods, agriculture, natural resource management, and beyond.</a:t>
            </a:r>
            <a:endParaRPr lang="es-MX" sz="2000" dirty="0">
              <a:solidFill>
                <a:schemeClr val="bg1"/>
              </a:solidFill>
            </a:endParaRPr>
          </a:p>
          <a:p>
            <a:r>
              <a:rPr lang="en-US" sz="2000" b="1" dirty="0">
                <a:solidFill>
                  <a:srgbClr val="F2DE00"/>
                </a:solidFill>
              </a:rPr>
              <a:t>Technology</a:t>
            </a:r>
            <a:r>
              <a:rPr lang="en-US" sz="2000" b="1" dirty="0">
                <a:solidFill>
                  <a:schemeClr val="bg1"/>
                </a:solidFill>
              </a:rPr>
              <a:t>: </a:t>
            </a:r>
            <a:r>
              <a:rPr lang="en-US" sz="2000" dirty="0">
                <a:solidFill>
                  <a:schemeClr val="bg1"/>
                </a:solidFill>
              </a:rPr>
              <a:t>Explore and leverage technologies and innovation to reach more people, more quickly, and more sustainably, for greater scale and lower cost. </a:t>
            </a:r>
          </a:p>
          <a:p>
            <a:endParaRPr lang="en-US" sz="2000" dirty="0"/>
          </a:p>
          <a:p>
            <a:endParaRPr lang="en-US" sz="2000" dirty="0"/>
          </a:p>
          <a:p>
            <a:endParaRPr lang="en-US" sz="2000" b="1" dirty="0">
              <a:solidFill>
                <a:schemeClr val="bg1"/>
              </a:solidFill>
            </a:endParaRPr>
          </a:p>
        </p:txBody>
      </p:sp>
      <p:sp>
        <p:nvSpPr>
          <p:cNvPr id="5" name="TextBox 4">
            <a:extLst>
              <a:ext uri="{FF2B5EF4-FFF2-40B4-BE49-F238E27FC236}">
                <a16:creationId xmlns:a16="http://schemas.microsoft.com/office/drawing/2014/main" id="{881DA7A3-06E0-437E-A182-B688A5E26BF8}"/>
              </a:ext>
            </a:extLst>
          </p:cNvPr>
          <p:cNvSpPr txBox="1"/>
          <p:nvPr/>
        </p:nvSpPr>
        <p:spPr>
          <a:xfrm>
            <a:off x="11174914" y="6104277"/>
            <a:ext cx="276038" cy="307777"/>
          </a:xfrm>
          <a:prstGeom prst="rect">
            <a:avLst/>
          </a:prstGeom>
          <a:noFill/>
        </p:spPr>
        <p:txBody>
          <a:bodyPr wrap="none" rtlCol="0">
            <a:spAutoFit/>
          </a:bodyPr>
          <a:lstStyle/>
          <a:p>
            <a:r>
              <a:rPr lang="en-US" sz="1400" dirty="0">
                <a:solidFill>
                  <a:schemeClr val="bg1"/>
                </a:solidFill>
              </a:rPr>
              <a:t>8</a:t>
            </a:r>
          </a:p>
        </p:txBody>
      </p:sp>
    </p:spTree>
    <p:extLst>
      <p:ext uri="{BB962C8B-B14F-4D97-AF65-F5344CB8AC3E}">
        <p14:creationId xmlns:p14="http://schemas.microsoft.com/office/powerpoint/2010/main" val="1771880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74D36A7E-CCE7-9B4C-ADD5-9C91B57E95E2}"/>
              </a:ext>
            </a:extLst>
          </p:cNvPr>
          <p:cNvPicPr>
            <a:picLocks noGrp="1" noChangeAspect="1"/>
          </p:cNvPicPr>
          <p:nvPr>
            <p:ph idx="1"/>
          </p:nvPr>
        </p:nvPicPr>
        <p:blipFill>
          <a:blip r:embed="rId2"/>
          <a:stretch>
            <a:fillRect/>
          </a:stretch>
        </p:blipFill>
        <p:spPr>
          <a:xfrm>
            <a:off x="-148856" y="-504049"/>
            <a:ext cx="12340855" cy="8227237"/>
          </a:xfrm>
        </p:spPr>
      </p:pic>
      <p:sp>
        <p:nvSpPr>
          <p:cNvPr id="2" name="Title 1">
            <a:extLst>
              <a:ext uri="{FF2B5EF4-FFF2-40B4-BE49-F238E27FC236}">
                <a16:creationId xmlns:a16="http://schemas.microsoft.com/office/drawing/2014/main" id="{5CDBCA63-5687-0446-8BE0-0C10DD31124D}"/>
              </a:ext>
            </a:extLst>
          </p:cNvPr>
          <p:cNvSpPr>
            <a:spLocks noGrp="1"/>
          </p:cNvSpPr>
          <p:nvPr>
            <p:ph type="title"/>
          </p:nvPr>
        </p:nvSpPr>
        <p:spPr>
          <a:xfrm>
            <a:off x="943164" y="944562"/>
            <a:ext cx="6766852" cy="1325563"/>
          </a:xfrm>
        </p:spPr>
        <p:txBody>
          <a:bodyPr>
            <a:noAutofit/>
          </a:bodyPr>
          <a:lstStyle/>
          <a:p>
            <a:r>
              <a:rPr lang="en-US" sz="5400" b="1" dirty="0">
                <a:solidFill>
                  <a:schemeClr val="bg1"/>
                </a:solidFill>
              </a:rPr>
              <a:t>Our Values</a:t>
            </a:r>
            <a:endParaRPr lang="en-US" sz="5400" b="1" dirty="0">
              <a:solidFill>
                <a:srgbClr val="F2DE00"/>
              </a:solidFill>
            </a:endParaRPr>
          </a:p>
        </p:txBody>
      </p:sp>
      <p:sp>
        <p:nvSpPr>
          <p:cNvPr id="7" name="Content Placeholder 2">
            <a:extLst>
              <a:ext uri="{FF2B5EF4-FFF2-40B4-BE49-F238E27FC236}">
                <a16:creationId xmlns:a16="http://schemas.microsoft.com/office/drawing/2014/main" id="{F2E42B4C-62ED-0048-B566-8A90471A8DB9}"/>
              </a:ext>
            </a:extLst>
          </p:cNvPr>
          <p:cNvSpPr txBox="1">
            <a:spLocks/>
          </p:cNvSpPr>
          <p:nvPr/>
        </p:nvSpPr>
        <p:spPr>
          <a:xfrm>
            <a:off x="1499191" y="2270125"/>
            <a:ext cx="10345031" cy="3787775"/>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3200" b="0" i="0"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0" indent="0" algn="l" defTabSz="914400" rtl="0" eaLnBrk="1" latinLnBrk="0" hangingPunct="1">
              <a:lnSpc>
                <a:spcPct val="100000"/>
              </a:lnSpc>
              <a:spcBef>
                <a:spcPts val="500"/>
              </a:spcBef>
              <a:buFont typeface="Arial"/>
              <a:buChar char="•"/>
              <a:defRPr sz="2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solidFill>
                  <a:srgbClr val="F2DE00"/>
                </a:solidFill>
              </a:rPr>
              <a:t>H</a:t>
            </a:r>
            <a:r>
              <a:rPr lang="en-US" sz="3600" b="1" dirty="0">
                <a:solidFill>
                  <a:schemeClr val="bg1"/>
                </a:solidFill>
              </a:rPr>
              <a:t>onesty</a:t>
            </a:r>
          </a:p>
          <a:p>
            <a:r>
              <a:rPr lang="en-US" sz="3600" b="1" dirty="0">
                <a:solidFill>
                  <a:srgbClr val="F2DE00"/>
                </a:solidFill>
              </a:rPr>
              <a:t>E</a:t>
            </a:r>
            <a:r>
              <a:rPr lang="en-US" sz="3600" b="1" dirty="0">
                <a:solidFill>
                  <a:schemeClr val="bg1"/>
                </a:solidFill>
              </a:rPr>
              <a:t>xcellence</a:t>
            </a:r>
          </a:p>
          <a:p>
            <a:r>
              <a:rPr lang="en-US" sz="3600" b="1" dirty="0">
                <a:solidFill>
                  <a:srgbClr val="F2DE00"/>
                </a:solidFill>
              </a:rPr>
              <a:t>A</a:t>
            </a:r>
            <a:r>
              <a:rPr lang="en-US" sz="3600" b="1" dirty="0">
                <a:solidFill>
                  <a:schemeClr val="bg1"/>
                </a:solidFill>
              </a:rPr>
              <a:t>ccountability</a:t>
            </a:r>
          </a:p>
          <a:p>
            <a:r>
              <a:rPr lang="en-US" sz="3600" b="1" dirty="0">
                <a:solidFill>
                  <a:srgbClr val="F2DE00"/>
                </a:solidFill>
              </a:rPr>
              <a:t>R</a:t>
            </a:r>
            <a:r>
              <a:rPr lang="en-US" sz="3600" b="1" dirty="0">
                <a:solidFill>
                  <a:schemeClr val="bg1"/>
                </a:solidFill>
              </a:rPr>
              <a:t>espect</a:t>
            </a:r>
          </a:p>
          <a:p>
            <a:r>
              <a:rPr lang="en-US" sz="3600" b="1" dirty="0">
                <a:solidFill>
                  <a:srgbClr val="F2DE00"/>
                </a:solidFill>
              </a:rPr>
              <a:t>T</a:t>
            </a:r>
            <a:r>
              <a:rPr lang="en-US" sz="3600" b="1" dirty="0">
                <a:solidFill>
                  <a:schemeClr val="bg1"/>
                </a:solidFill>
              </a:rPr>
              <a:t>eamwork</a:t>
            </a:r>
          </a:p>
        </p:txBody>
      </p:sp>
      <p:sp>
        <p:nvSpPr>
          <p:cNvPr id="5" name="TextBox 4">
            <a:extLst>
              <a:ext uri="{FF2B5EF4-FFF2-40B4-BE49-F238E27FC236}">
                <a16:creationId xmlns:a16="http://schemas.microsoft.com/office/drawing/2014/main" id="{B783C87E-97A3-4BE9-90EE-6DE5BE7E43F0}"/>
              </a:ext>
            </a:extLst>
          </p:cNvPr>
          <p:cNvSpPr txBox="1"/>
          <p:nvPr/>
        </p:nvSpPr>
        <p:spPr>
          <a:xfrm>
            <a:off x="11174914" y="6104277"/>
            <a:ext cx="276038" cy="307777"/>
          </a:xfrm>
          <a:prstGeom prst="rect">
            <a:avLst/>
          </a:prstGeom>
          <a:noFill/>
        </p:spPr>
        <p:txBody>
          <a:bodyPr wrap="none" rtlCol="0">
            <a:spAutoFit/>
          </a:bodyPr>
          <a:lstStyle/>
          <a:p>
            <a:r>
              <a:rPr lang="en-US" sz="1400" dirty="0">
                <a:solidFill>
                  <a:schemeClr val="bg1"/>
                </a:solidFill>
              </a:rPr>
              <a:t>9</a:t>
            </a:r>
          </a:p>
        </p:txBody>
      </p:sp>
    </p:spTree>
    <p:extLst>
      <p:ext uri="{BB962C8B-B14F-4D97-AF65-F5344CB8AC3E}">
        <p14:creationId xmlns:p14="http://schemas.microsoft.com/office/powerpoint/2010/main" val="262578354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DF_PPT_2017" id="{C5E39335-7881-1740-8A94-7F48C909FE60}" vid="{6A9B0AD6-3C8C-3147-9829-A67F062EEF4F}"/>
    </a:ext>
  </a:extLst>
</a:theme>
</file>

<file path=ppt/theme/theme2.xml><?xml version="1.0" encoding="utf-8"?>
<a:theme xmlns:a="http://schemas.openxmlformats.org/drawingml/2006/main" name="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a:latin typeface="Proxima Nova" charset="0"/>
            <a:ea typeface="Proxima Nova" charset="0"/>
            <a:cs typeface="Proxima Nova" charset="0"/>
          </a:defRPr>
        </a:defPPr>
      </a:lstStyle>
    </a:txDef>
  </a:objectDefaults>
  <a:extraClrSchemeLst/>
  <a:extLst>
    <a:ext uri="{05A4C25C-085E-4340-85A3-A5531E510DB2}">
      <thm15:themeFamily xmlns:thm15="http://schemas.microsoft.com/office/thememl/2012/main" name="PADF_PPT_2017" id="{C5E39335-7881-1740-8A94-7F48C909FE60}" vid="{B111E37E-4B0D-9D4D-A9C3-3BB3D8DB7E09}"/>
    </a:ext>
  </a:extLst>
</a:theme>
</file>

<file path=ppt/theme/theme3.xml><?xml version="1.0" encoding="utf-8"?>
<a:theme xmlns:a="http://schemas.openxmlformats.org/drawingml/2006/main" name="Map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a:latin typeface="Proxima Nova" charset="0"/>
            <a:ea typeface="Proxima Nova" charset="0"/>
            <a:cs typeface="Proxima Nova" charset="0"/>
          </a:defRPr>
        </a:defPPr>
      </a:lstStyle>
    </a:txDef>
  </a:objectDefaults>
  <a:extraClrSchemeLst/>
  <a:extLst>
    <a:ext uri="{05A4C25C-085E-4340-85A3-A5531E510DB2}">
      <thm15:themeFamily xmlns:thm15="http://schemas.microsoft.com/office/thememl/2012/main" name="PADF_PPT_2017" id="{C5E39335-7881-1740-8A94-7F48C909FE60}" vid="{41B7E484-2515-6747-B8C5-99E7AFEA5930}"/>
    </a:ext>
  </a:extLst>
</a:theme>
</file>

<file path=ppt/theme/theme4.xml><?xml version="1.0" encoding="utf-8"?>
<a:theme xmlns:a="http://schemas.openxmlformats.org/drawingml/2006/main" name="General Inf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a:latin typeface="Proxima Nova" charset="0"/>
            <a:ea typeface="Proxima Nova" charset="0"/>
            <a:cs typeface="Proxima Nova" charset="0"/>
          </a:defRPr>
        </a:defPPr>
      </a:lstStyle>
    </a:txDef>
  </a:objectDefaults>
  <a:extraClrSchemeLst/>
  <a:extLst>
    <a:ext uri="{05A4C25C-085E-4340-85A3-A5531E510DB2}">
      <thm15:themeFamily xmlns:thm15="http://schemas.microsoft.com/office/thememl/2012/main" name="PADF_PPT_2017" id="{C5E39335-7881-1740-8A94-7F48C909FE60}" vid="{D73268DE-AE53-7646-8BCF-DD40E4D7B4F8}"/>
    </a:ext>
  </a:extLst>
</a:theme>
</file>

<file path=ppt/theme/theme5.xml><?xml version="1.0" encoding="utf-8"?>
<a:theme xmlns:a="http://schemas.openxmlformats.org/drawingml/2006/main" name="Transition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a:latin typeface="Proxima Nova" charset="0"/>
            <a:ea typeface="Proxima Nova" charset="0"/>
            <a:cs typeface="Proxima Nova" charset="0"/>
          </a:defRPr>
        </a:defPPr>
      </a:lstStyle>
    </a:txDef>
  </a:objectDefaults>
  <a:extraClrSchemeLst/>
  <a:extLst>
    <a:ext uri="{05A4C25C-085E-4340-85A3-A5531E510DB2}">
      <thm15:themeFamily xmlns:thm15="http://schemas.microsoft.com/office/thememl/2012/main" name="PADF_PPT_2017" id="{C5E39335-7881-1740-8A94-7F48C909FE60}" vid="{1BDA5F17-2D67-B748-B072-49FB907BADB6}"/>
    </a:ext>
  </a:extLst>
</a:theme>
</file>

<file path=ppt/theme/theme6.xml><?xml version="1.0" encoding="utf-8"?>
<a:theme xmlns:a="http://schemas.openxmlformats.org/drawingml/2006/main" name="Final Slide - Englis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DF_PPT_2017" id="{C5E39335-7881-1740-8A94-7F48C909FE60}" vid="{DDE24671-47AF-1747-A670-B141585D829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D3E12C00BDBD4BBABB451314B5106E" ma:contentTypeVersion="10" ma:contentTypeDescription="Create a new document." ma:contentTypeScope="" ma:versionID="445120daceffa0ae3152cc2ea2874567">
  <xsd:schema xmlns:xsd="http://www.w3.org/2001/XMLSchema" xmlns:xs="http://www.w3.org/2001/XMLSchema" xmlns:p="http://schemas.microsoft.com/office/2006/metadata/properties" xmlns:ns2="dd2e607b-3b6b-4d65-a630-0610dc44e1d6" xmlns:ns3="66747b8b-3bf1-4d22-a1f2-94b6b6744dae" targetNamespace="http://schemas.microsoft.com/office/2006/metadata/properties" ma:root="true" ma:fieldsID="78fe2c2fe96eba158779f6b9ca54f816" ns2:_="" ns3:_="">
    <xsd:import namespace="dd2e607b-3b6b-4d65-a630-0610dc44e1d6"/>
    <xsd:import namespace="66747b8b-3bf1-4d22-a1f2-94b6b6744dae"/>
    <xsd:element name="properties">
      <xsd:complexType>
        <xsd:sequence>
          <xsd:element name="documentManagement">
            <xsd:complexType>
              <xsd:all>
                <xsd:element ref="ns2:Date" minOccurs="0"/>
                <xsd:element ref="ns2:MediaServiceMetadata" minOccurs="0"/>
                <xsd:element ref="ns2:MediaServiceFastMetadata" minOccurs="0"/>
                <xsd:element ref="ns3:SharedWithUsers" minOccurs="0"/>
                <xsd:element ref="ns3:SharedWithDetails" minOccurs="0"/>
                <xsd:element ref="ns2:MediaServiceDateTaken" minOccurs="0"/>
                <xsd:element ref="ns3:_dlc_DocId" minOccurs="0"/>
                <xsd:element ref="ns3:_dlc_DocIdUrl" minOccurs="0"/>
                <xsd:element ref="ns3:_dlc_DocIdPersistId" minOccurs="0"/>
                <xsd:element ref="ns2:MediaServiceAutoTags"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2e607b-3b6b-4d65-a630-0610dc44e1d6" elementFormDefault="qualified">
    <xsd:import namespace="http://schemas.microsoft.com/office/2006/documentManagement/types"/>
    <xsd:import namespace="http://schemas.microsoft.com/office/infopath/2007/PartnerControls"/>
    <xsd:element name="Date" ma:index="8" nillable="true" ma:displayName="Date" ma:format="DateOnly" ma:internalName="Date">
      <xsd:simpleType>
        <xsd:restriction base="dms:DateTime"/>
      </xsd:simpleType>
    </xsd:element>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7" nillable="true" ma:displayName="MediaServiceAutoTags"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747b8b-3bf1-4d22-a1f2-94b6b6744dae"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_dlc_DocId" ma:index="14" nillable="true" ma:displayName="Document ID Value" ma:description="The value of the document ID assigned to this item."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dd2e607b-3b6b-4d65-a630-0610dc44e1d6" xsi:nil="true"/>
    <_dlc_DocId xmlns="66747b8b-3bf1-4d22-a1f2-94b6b6744dae">TNDF66H5ZSNF-1899394548-434</_dlc_DocId>
    <_dlc_DocIdUrl xmlns="66747b8b-3bf1-4d22-a1f2-94b6b6744dae">
      <Url>https://padfdc.sharepoint.com/financeadmin/tis/_layouts/15/DocIdRedir.aspx?ID=TNDF66H5ZSNF-1899394548-434</Url>
      <Description>TNDF66H5ZSNF-1899394548-434</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4513C40-AAA7-4B30-ABB9-E60FC54664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2e607b-3b6b-4d65-a630-0610dc44e1d6"/>
    <ds:schemaRef ds:uri="66747b8b-3bf1-4d22-a1f2-94b6b6744d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11B6A9-4A73-4CB9-B6A1-FCFE2E45E5E1}">
  <ds:schemaRefs>
    <ds:schemaRef ds:uri="http://schemas.microsoft.com/sharepoint/v3/contenttype/forms"/>
  </ds:schemaRefs>
</ds:datastoreItem>
</file>

<file path=customXml/itemProps3.xml><?xml version="1.0" encoding="utf-8"?>
<ds:datastoreItem xmlns:ds="http://schemas.openxmlformats.org/officeDocument/2006/customXml" ds:itemID="{69F2E484-1014-43BC-A04E-BA8916134266}">
  <ds:schemaRefs>
    <ds:schemaRef ds:uri="http://purl.org/dc/elements/1.1/"/>
    <ds:schemaRef ds:uri="http://www.w3.org/XML/1998/namespace"/>
    <ds:schemaRef ds:uri="dd2e607b-3b6b-4d65-a630-0610dc44e1d6"/>
    <ds:schemaRef ds:uri="http://schemas.microsoft.com/office/2006/documentManagement/types"/>
    <ds:schemaRef ds:uri="http://schemas.microsoft.com/office/2006/metadata/properties"/>
    <ds:schemaRef ds:uri="http://schemas.microsoft.com/office/infopath/2007/PartnerControls"/>
    <ds:schemaRef ds:uri="http://purl.org/dc/dcmitype/"/>
    <ds:schemaRef ds:uri="http://schemas.openxmlformats.org/package/2006/metadata/core-properties"/>
    <ds:schemaRef ds:uri="66747b8b-3bf1-4d22-a1f2-94b6b6744dae"/>
    <ds:schemaRef ds:uri="http://purl.org/dc/terms/"/>
  </ds:schemaRefs>
</ds:datastoreItem>
</file>

<file path=customXml/itemProps4.xml><?xml version="1.0" encoding="utf-8"?>
<ds:datastoreItem xmlns:ds="http://schemas.openxmlformats.org/officeDocument/2006/customXml" ds:itemID="{EDA3BE05-4853-4D68-AA8A-4A2BED311C08}">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PADF_PPT_2017</Template>
  <TotalTime>20248</TotalTime>
  <Words>1187</Words>
  <Application>Microsoft Office PowerPoint</Application>
  <PresentationFormat>Widescreen</PresentationFormat>
  <Paragraphs>152</Paragraphs>
  <Slides>18</Slides>
  <Notes>3</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18</vt:i4>
      </vt:variant>
    </vt:vector>
  </HeadingPairs>
  <TitlesOfParts>
    <vt:vector size="30" baseType="lpstr">
      <vt:lpstr>Arial</vt:lpstr>
      <vt:lpstr>Calibri</vt:lpstr>
      <vt:lpstr>Museo Slab 300</vt:lpstr>
      <vt:lpstr>Museo Slab 700</vt:lpstr>
      <vt:lpstr>Proxima Nova Thin</vt:lpstr>
      <vt:lpstr>Tahoma</vt:lpstr>
      <vt:lpstr>Title</vt:lpstr>
      <vt:lpstr>Content</vt:lpstr>
      <vt:lpstr>Map Slide</vt:lpstr>
      <vt:lpstr>General Info</vt:lpstr>
      <vt:lpstr>Transition Slide</vt:lpstr>
      <vt:lpstr>Final Slide - English</vt:lpstr>
      <vt:lpstr>Who we are</vt:lpstr>
      <vt:lpstr>250,000,000</vt:lpstr>
      <vt:lpstr>Urban &amp; older</vt:lpstr>
      <vt:lpstr>One Vision A just, peaceful, and prosperous hemisphere in which all people have meaningful opportunities to thrive. </vt:lpstr>
      <vt:lpstr>Implementing  Our Vision    </vt:lpstr>
      <vt:lpstr>PowerPoint Presentation</vt:lpstr>
      <vt:lpstr>PADF secret sauce</vt:lpstr>
      <vt:lpstr>Cross Cutting Themes throughout PADF’s work </vt:lpstr>
      <vt:lpstr>Our Values</vt:lpstr>
      <vt:lpstr>PowerPoint Presentation</vt:lpstr>
      <vt:lpstr>10.4 million</vt:lpstr>
      <vt:lpstr>Nearly 40 Years in Haiti…</vt:lpstr>
      <vt:lpstr>PowerPoint Presentation</vt:lpstr>
      <vt:lpstr>Recent programs</vt:lpstr>
      <vt:lpstr>Current work with USAID</vt:lpstr>
      <vt:lpstr>Current work (continued)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Isaac Fast</dc:creator>
  <cp:lastModifiedBy>Sowmya Krishnamoorthy</cp:lastModifiedBy>
  <cp:revision>206</cp:revision>
  <cp:lastPrinted>2018-10-31T15:30:51Z</cp:lastPrinted>
  <dcterms:created xsi:type="dcterms:W3CDTF">2017-10-18T17:05:40Z</dcterms:created>
  <dcterms:modified xsi:type="dcterms:W3CDTF">2019-04-04T14:53:15Z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0x01010006D3E12C00BDBD4BBABB451314B5106E</vt:lpwstr>
  </property>
  <property fmtid="{D5CDD505-2E9C-101B-9397-08002B2CF9AE}" pid="3" name="_dlc_DocIdItemGuid">
    <vt:lpwstr>75ac8cf7-a529-4846-b193-f678b60cee30</vt:lpwstr>
  </property>
</Properties>
</file>